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58" r:id="rId7"/>
    <p:sldId id="265" r:id="rId8"/>
    <p:sldId id="261" r:id="rId9"/>
    <p:sldId id="300" r:id="rId10"/>
    <p:sldId id="301" r:id="rId11"/>
    <p:sldId id="302" r:id="rId12"/>
    <p:sldId id="303" r:id="rId13"/>
    <p:sldId id="283" r:id="rId14"/>
    <p:sldId id="282" r:id="rId15"/>
    <p:sldId id="284" r:id="rId16"/>
    <p:sldId id="286" r:id="rId17"/>
    <p:sldId id="287" r:id="rId18"/>
    <p:sldId id="288" r:id="rId19"/>
    <p:sldId id="289" r:id="rId20"/>
    <p:sldId id="290" r:id="rId21"/>
    <p:sldId id="305" r:id="rId22"/>
    <p:sldId id="306" r:id="rId23"/>
    <p:sldId id="307" r:id="rId24"/>
    <p:sldId id="308" r:id="rId25"/>
    <p:sldId id="309" r:id="rId26"/>
    <p:sldId id="310" r:id="rId27"/>
    <p:sldId id="273" r:id="rId28"/>
    <p:sldId id="291" r:id="rId29"/>
    <p:sldId id="292" r:id="rId30"/>
    <p:sldId id="293" r:id="rId31"/>
    <p:sldId id="295" r:id="rId32"/>
    <p:sldId id="294" r:id="rId33"/>
    <p:sldId id="296" r:id="rId34"/>
    <p:sldId id="297" r:id="rId35"/>
    <p:sldId id="298" r:id="rId36"/>
    <p:sldId id="299" r:id="rId37"/>
    <p:sldId id="263" r:id="rId38"/>
    <p:sldId id="264" r:id="rId39"/>
    <p:sldId id="268" r:id="rId40"/>
    <p:sldId id="269" r:id="rId41"/>
    <p:sldId id="270" r:id="rId42"/>
    <p:sldId id="271" r:id="rId43"/>
    <p:sldId id="304" r:id="rId44"/>
  </p:sldIdLst>
  <p:sldSz cx="12192000" cy="6858000"/>
  <p:notesSz cx="6858000" cy="9144000"/>
  <p:embeddedFontLst>
    <p:embeddedFont>
      <p:font typeface="Open Sans" panose="020B060402020202020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Proxima Nova Black" panose="020B0604020202020204" charset="0"/>
      <p:bold r:id="rId57"/>
    </p:embeddedFont>
    <p:embeddedFont>
      <p:font typeface="Verdana" panose="020B0604030504040204" pitchFamily="34" charset="0"/>
      <p:regular r:id="rId58"/>
      <p:bold r:id="rId59"/>
      <p:italic r:id="rId60"/>
      <p:boldItalic r:id="rId61"/>
    </p:embeddedFont>
    <p:embeddedFont>
      <p:font typeface="Forte" panose="03060902040502070203" pitchFamily="66"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9"/>
    <a:srgbClr val="EBF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56" autoAdjust="0"/>
    <p:restoredTop sz="86957" autoAdjust="0"/>
  </p:normalViewPr>
  <p:slideViewPr>
    <p:cSldViewPr snapToGrid="0">
      <p:cViewPr>
        <p:scale>
          <a:sx n="55" d="100"/>
          <a:sy n="55" d="100"/>
        </p:scale>
        <p:origin x="582" y="3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dirty="0" smtClean="0"/>
              <a:t>Click icon to add picture</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dirty="0" smtClean="0"/>
              <a:t>Click icon to add picture</a:t>
            </a:r>
            <a:endParaRPr lang="en-US" dirty="0"/>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dirty="0" smtClean="0"/>
              <a:t>Click icon to add picture</a:t>
            </a:r>
            <a:endParaRPr lang="en-US" dirty="0"/>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dirty="0" smtClean="0"/>
              <a:t>Click icon to add chart</a:t>
            </a:r>
            <a:endParaRPr lang="en-US" dirty="0"/>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dirty="0" smtClean="0"/>
              <a:t>Click icon to add chart</a:t>
            </a:r>
            <a:endParaRPr lang="en-US" dirty="0"/>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dirty="0"/>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dirty="0"/>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dirty="0"/>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dirty="0"/>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dirty="0"/>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dirty="0" smtClean="0"/>
              <a:t>Click icon to add picture</a:t>
            </a:r>
            <a:endParaRPr lang="en-US" dirty="0"/>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hyperlink" Target="https://habr.com/ru/post/256965/" TargetMode="External"/><Relationship Id="rId3" Type="http://schemas.openxmlformats.org/officeDocument/2006/relationships/hyperlink" Target="https://www.w3schools.com/js/default.asp" TargetMode="External"/><Relationship Id="rId7" Type="http://schemas.openxmlformats.org/officeDocument/2006/relationships/hyperlink" Target="https://github.com/sole/tween.js/blob/master/docs/user_guide.md" TargetMode="External"/><Relationship Id="rId2" Type="http://schemas.openxmlformats.org/officeDocument/2006/relationships/image" Target="../media/image54.jpeg"/><Relationship Id="rId1" Type="http://schemas.openxmlformats.org/officeDocument/2006/relationships/slideLayout" Target="../slideLayouts/slideLayout16.xml"/><Relationship Id="rId6" Type="http://schemas.openxmlformats.org/officeDocument/2006/relationships/hyperlink" Target="https://hackr.io/blog/10-best-javascript-frameworks-2019" TargetMode="External"/><Relationship Id="rId5" Type="http://schemas.openxmlformats.org/officeDocument/2006/relationships/hyperlink" Target="http://www.independent-software.com/velocity-js-tutorial-accelerated-javascript-animation.html" TargetMode="External"/><Relationship Id="rId4" Type="http://schemas.openxmlformats.org/officeDocument/2006/relationships/hyperlink" Target="https://www.w3schools.com/jquery/default.asp" TargetMode="External"/><Relationship Id="rId9" Type="http://schemas.openxmlformats.org/officeDocument/2006/relationships/hyperlink" Target="https://habr.com/ru/post/4242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00216"/>
            <a:ext cx="10035031" cy="5529072"/>
          </a:xfrm>
        </p:spPr>
        <p:txBody>
          <a:bodyPr/>
          <a:lstStyle/>
          <a:p>
            <a:pPr algn="r"/>
            <a:r>
              <a:rPr lang="en-US" sz="10000" dirty="0"/>
              <a:t>JavaScript and Frameworks. Velocity, JQuery. AJAX</a:t>
            </a:r>
            <a:endParaRPr lang="en-US" sz="10000"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smtClean="0"/>
              <a:t>By: </a:t>
            </a:r>
            <a:r>
              <a:rPr lang="en-US" dirty="0" err="1" smtClean="0"/>
              <a:t>Tsiupak</a:t>
            </a:r>
            <a:r>
              <a:rPr lang="en-US" dirty="0" smtClean="0"/>
              <a:t> </a:t>
            </a:r>
            <a:r>
              <a:rPr lang="en-US" dirty="0" err="1" smtClean="0"/>
              <a:t>Olena</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65019" y="286553"/>
            <a:ext cx="10236530" cy="584775"/>
          </a:xfrm>
          <a:prstGeom prst="rect">
            <a:avLst/>
          </a:prstGeom>
        </p:spPr>
        <p:txBody>
          <a:bodyPr wrap="square">
            <a:spAutoFit/>
          </a:bodyPr>
          <a:lstStyle/>
          <a:p>
            <a:r>
              <a:rPr lang="en-US" sz="3200" b="1" dirty="0" smtClean="0"/>
              <a:t>JQuery syntax</a:t>
            </a:r>
            <a:endParaRPr lang="en-US" sz="3200" b="1" dirty="0"/>
          </a:p>
        </p:txBody>
      </p:sp>
      <p:pic>
        <p:nvPicPr>
          <p:cNvPr id="4" name="Рисунок 3"/>
          <p:cNvPicPr>
            <a:picLocks noChangeAspect="1"/>
          </p:cNvPicPr>
          <p:nvPr/>
        </p:nvPicPr>
        <p:blipFill>
          <a:blip r:embed="rId2"/>
          <a:stretch>
            <a:fillRect/>
          </a:stretch>
        </p:blipFill>
        <p:spPr>
          <a:xfrm>
            <a:off x="802105" y="2447272"/>
            <a:ext cx="9962502" cy="2453293"/>
          </a:xfrm>
          <a:prstGeom prst="rect">
            <a:avLst/>
          </a:prstGeom>
        </p:spPr>
      </p:pic>
      <p:sp>
        <p:nvSpPr>
          <p:cNvPr id="5" name="Прямоугольник 4"/>
          <p:cNvSpPr/>
          <p:nvPr/>
        </p:nvSpPr>
        <p:spPr>
          <a:xfrm>
            <a:off x="802105" y="1025331"/>
            <a:ext cx="10940716" cy="892552"/>
          </a:xfrm>
          <a:prstGeom prst="rect">
            <a:avLst/>
          </a:prstGeom>
        </p:spPr>
        <p:txBody>
          <a:bodyPr wrap="square">
            <a:spAutoFit/>
          </a:bodyPr>
          <a:lstStyle/>
          <a:p>
            <a:r>
              <a:rPr lang="en-US" sz="2600" dirty="0">
                <a:solidFill>
                  <a:srgbClr val="000000"/>
                </a:solidFill>
                <a:latin typeface="Verdana" panose="020B0604030504040204" pitchFamily="34" charset="0"/>
              </a:rPr>
              <a:t>The jQuery syntax is </a:t>
            </a:r>
            <a:r>
              <a:rPr lang="en-US" sz="2600" dirty="0" smtClean="0">
                <a:solidFill>
                  <a:srgbClr val="000000"/>
                </a:solidFill>
                <a:latin typeface="Verdana" panose="020B0604030504040204" pitchFamily="34" charset="0"/>
              </a:rPr>
              <a:t>made </a:t>
            </a:r>
            <a:r>
              <a:rPr lang="en-US" sz="2600" dirty="0">
                <a:solidFill>
                  <a:srgbClr val="000000"/>
                </a:solidFill>
                <a:latin typeface="Verdana" panose="020B0604030504040204" pitchFamily="34" charset="0"/>
              </a:rPr>
              <a:t>for </a:t>
            </a:r>
            <a:r>
              <a:rPr lang="en-US" sz="2600" b="1" dirty="0">
                <a:solidFill>
                  <a:srgbClr val="000000"/>
                </a:solidFill>
                <a:latin typeface="Verdana" panose="020B0604030504040204" pitchFamily="34" charset="0"/>
              </a:rPr>
              <a:t>selecting</a:t>
            </a:r>
            <a:r>
              <a:rPr lang="en-US" sz="2600" dirty="0">
                <a:solidFill>
                  <a:srgbClr val="000000"/>
                </a:solidFill>
                <a:latin typeface="Verdana" panose="020B0604030504040204" pitchFamily="34" charset="0"/>
              </a:rPr>
              <a:t> HTML elements and performing some </a:t>
            </a:r>
            <a:r>
              <a:rPr lang="en-US" sz="2600" b="1" dirty="0">
                <a:solidFill>
                  <a:srgbClr val="000000"/>
                </a:solidFill>
                <a:latin typeface="Verdana" panose="020B0604030504040204" pitchFamily="34" charset="0"/>
              </a:rPr>
              <a:t>action</a:t>
            </a:r>
            <a:r>
              <a:rPr lang="en-US" sz="2600" dirty="0">
                <a:solidFill>
                  <a:srgbClr val="000000"/>
                </a:solidFill>
                <a:latin typeface="Verdana" panose="020B0604030504040204" pitchFamily="34" charset="0"/>
              </a:rPr>
              <a:t> on the element(s).</a:t>
            </a:r>
            <a:endParaRPr lang="en-US" sz="2600" dirty="0"/>
          </a:p>
        </p:txBody>
      </p:sp>
    </p:spTree>
    <p:extLst>
      <p:ext uri="{BB962C8B-B14F-4D97-AF65-F5344CB8AC3E}">
        <p14:creationId xmlns:p14="http://schemas.microsoft.com/office/powerpoint/2010/main" val="575544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65019" y="286553"/>
            <a:ext cx="10236530" cy="584775"/>
          </a:xfrm>
          <a:prstGeom prst="rect">
            <a:avLst/>
          </a:prstGeom>
        </p:spPr>
        <p:txBody>
          <a:bodyPr wrap="square">
            <a:spAutoFit/>
          </a:bodyPr>
          <a:lstStyle/>
          <a:p>
            <a:r>
              <a:rPr lang="en-US" sz="3200" b="1" dirty="0" smtClean="0"/>
              <a:t>Tip: $(document).ready(…);</a:t>
            </a:r>
            <a:endParaRPr lang="en-US" sz="3200" b="1" dirty="0"/>
          </a:p>
        </p:txBody>
      </p:sp>
      <p:sp>
        <p:nvSpPr>
          <p:cNvPr id="5" name="Прямоугольник 4"/>
          <p:cNvSpPr/>
          <p:nvPr/>
        </p:nvSpPr>
        <p:spPr>
          <a:xfrm>
            <a:off x="1435873" y="1095917"/>
            <a:ext cx="8365854" cy="4832092"/>
          </a:xfrm>
          <a:prstGeom prst="rect">
            <a:avLst/>
          </a:prstGeom>
        </p:spPr>
        <p:txBody>
          <a:bodyPr wrap="square">
            <a:spAutoFit/>
          </a:bodyPr>
          <a:lstStyle/>
          <a:p>
            <a:r>
              <a:rPr lang="en-US" sz="2800" dirty="0"/>
              <a:t>This is to prevent any jQuery code from running before the document is finished loading (is ready</a:t>
            </a:r>
            <a:r>
              <a:rPr lang="en-US" sz="2800" dirty="0" smtClean="0"/>
              <a:t>). It </a:t>
            </a:r>
            <a:r>
              <a:rPr lang="en-US" sz="2800" dirty="0"/>
              <a:t>is good practice to wait for the document to be fully loaded and ready before working with it. This also allows you to have your JavaScript code before the body of your document, in the head section.</a:t>
            </a:r>
          </a:p>
          <a:p>
            <a:r>
              <a:rPr lang="en-US" sz="2800" dirty="0"/>
              <a:t>Here are some examples of actions that can fail if methods are run before the document is fully loaded:</a:t>
            </a:r>
          </a:p>
          <a:p>
            <a:pPr marL="457200" indent="-457200">
              <a:buFont typeface="Wingdings" panose="05000000000000000000" pitchFamily="2" charset="2"/>
              <a:buChar char="§"/>
            </a:pPr>
            <a:r>
              <a:rPr lang="en-US" sz="2800" dirty="0"/>
              <a:t>Trying to hide an element that is not created yet</a:t>
            </a:r>
          </a:p>
          <a:p>
            <a:pPr marL="457200" indent="-457200">
              <a:buFont typeface="Wingdings" panose="05000000000000000000" pitchFamily="2" charset="2"/>
              <a:buChar char="§"/>
            </a:pPr>
            <a:r>
              <a:rPr lang="en-US" sz="2800" dirty="0"/>
              <a:t>Trying to get the size of an image that is not loaded yet</a:t>
            </a:r>
          </a:p>
        </p:txBody>
      </p:sp>
      <p:pic>
        <p:nvPicPr>
          <p:cNvPr id="2" name="Рисунок 1"/>
          <p:cNvPicPr>
            <a:picLocks noChangeAspect="1"/>
          </p:cNvPicPr>
          <p:nvPr/>
        </p:nvPicPr>
        <p:blipFill>
          <a:blip r:embed="rId2"/>
          <a:stretch>
            <a:fillRect/>
          </a:stretch>
        </p:blipFill>
        <p:spPr>
          <a:xfrm>
            <a:off x="790158" y="578940"/>
            <a:ext cx="6813799" cy="2798525"/>
          </a:xfrm>
          <a:prstGeom prst="rect">
            <a:avLst/>
          </a:prstGeom>
        </p:spPr>
      </p:pic>
      <p:pic>
        <p:nvPicPr>
          <p:cNvPr id="3" name="Рисунок 2"/>
          <p:cNvPicPr>
            <a:picLocks noChangeAspect="1"/>
          </p:cNvPicPr>
          <p:nvPr/>
        </p:nvPicPr>
        <p:blipFill>
          <a:blip r:embed="rId3"/>
          <a:stretch>
            <a:fillRect/>
          </a:stretch>
        </p:blipFill>
        <p:spPr>
          <a:xfrm>
            <a:off x="3801978" y="2877642"/>
            <a:ext cx="7603957" cy="3550191"/>
          </a:xfrm>
          <a:prstGeom prst="rect">
            <a:avLst/>
          </a:prstGeom>
        </p:spPr>
      </p:pic>
    </p:spTree>
    <p:extLst>
      <p:ext uri="{BB962C8B-B14F-4D97-AF65-F5344CB8AC3E}">
        <p14:creationId xmlns:p14="http://schemas.microsoft.com/office/powerpoint/2010/main" val="186912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2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down)">
                                      <p:cBhvr>
                                        <p:cTn id="9" dur="500"/>
                                        <p:tgtEl>
                                          <p:spTgt spid="2"/>
                                        </p:tgtEl>
                                      </p:cBhvr>
                                    </p:animEffect>
                                  </p:childTnLst>
                                </p:cTn>
                              </p:par>
                              <p:par>
                                <p:cTn id="10" presetID="2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19827" y="125579"/>
            <a:ext cx="8514386" cy="2729916"/>
          </a:xfrm>
          <a:prstGeom prst="rect">
            <a:avLst/>
          </a:prstGeom>
        </p:spPr>
      </p:pic>
      <p:pic>
        <p:nvPicPr>
          <p:cNvPr id="4" name="Рисунок 3"/>
          <p:cNvPicPr>
            <a:picLocks noChangeAspect="1"/>
          </p:cNvPicPr>
          <p:nvPr/>
        </p:nvPicPr>
        <p:blipFill>
          <a:blip r:embed="rId3"/>
          <a:stretch>
            <a:fillRect/>
          </a:stretch>
        </p:blipFill>
        <p:spPr>
          <a:xfrm>
            <a:off x="219827" y="2983831"/>
            <a:ext cx="11901100" cy="3336757"/>
          </a:xfrm>
          <a:prstGeom prst="rect">
            <a:avLst/>
          </a:prstGeom>
        </p:spPr>
      </p:pic>
    </p:spTree>
    <p:extLst>
      <p:ext uri="{BB962C8B-B14F-4D97-AF65-F5344CB8AC3E}">
        <p14:creationId xmlns:p14="http://schemas.microsoft.com/office/powerpoint/2010/main" val="4108953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219827" y="237373"/>
            <a:ext cx="11613594" cy="2746458"/>
          </a:xfrm>
          <a:prstGeom prst="rect">
            <a:avLst/>
          </a:prstGeom>
        </p:spPr>
      </p:pic>
      <p:pic>
        <p:nvPicPr>
          <p:cNvPr id="5" name="Рисунок 4"/>
          <p:cNvPicPr>
            <a:picLocks noChangeAspect="1"/>
          </p:cNvPicPr>
          <p:nvPr/>
        </p:nvPicPr>
        <p:blipFill>
          <a:blip r:embed="rId3"/>
          <a:stretch>
            <a:fillRect/>
          </a:stretch>
        </p:blipFill>
        <p:spPr>
          <a:xfrm>
            <a:off x="219827" y="2855494"/>
            <a:ext cx="6052636" cy="3757509"/>
          </a:xfrm>
          <a:prstGeom prst="rect">
            <a:avLst/>
          </a:prstGeom>
        </p:spPr>
      </p:pic>
    </p:spTree>
    <p:extLst>
      <p:ext uri="{BB962C8B-B14F-4D97-AF65-F5344CB8AC3E}">
        <p14:creationId xmlns:p14="http://schemas.microsoft.com/office/powerpoint/2010/main" val="2650234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437899" y="0"/>
            <a:ext cx="11128459" cy="6514574"/>
          </a:xfrm>
          <a:prstGeom prst="rect">
            <a:avLst/>
          </a:prstGeom>
        </p:spPr>
      </p:pic>
    </p:spTree>
    <p:extLst>
      <p:ext uri="{BB962C8B-B14F-4D97-AF65-F5344CB8AC3E}">
        <p14:creationId xmlns:p14="http://schemas.microsoft.com/office/powerpoint/2010/main" val="3218056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65019" y="286553"/>
            <a:ext cx="10236530" cy="584775"/>
          </a:xfrm>
          <a:prstGeom prst="rect">
            <a:avLst/>
          </a:prstGeom>
        </p:spPr>
        <p:txBody>
          <a:bodyPr wrap="square">
            <a:spAutoFit/>
          </a:bodyPr>
          <a:lstStyle/>
          <a:p>
            <a:r>
              <a:rPr lang="en-US" sz="3200" b="1" dirty="0" smtClean="0"/>
              <a:t>Events</a:t>
            </a:r>
            <a:endParaRPr lang="en-US" sz="3200" b="1" dirty="0"/>
          </a:p>
        </p:txBody>
      </p:sp>
      <p:sp>
        <p:nvSpPr>
          <p:cNvPr id="3" name="Прямоугольник 2"/>
          <p:cNvSpPr/>
          <p:nvPr/>
        </p:nvSpPr>
        <p:spPr>
          <a:xfrm>
            <a:off x="440430" y="3731930"/>
            <a:ext cx="10933423" cy="892552"/>
          </a:xfrm>
          <a:prstGeom prst="rect">
            <a:avLst/>
          </a:prstGeom>
        </p:spPr>
        <p:txBody>
          <a:bodyPr wrap="square">
            <a:spAutoFit/>
          </a:bodyPr>
          <a:lstStyle/>
          <a:p>
            <a:r>
              <a:rPr lang="en-US" sz="2600" dirty="0"/>
              <a:t>In jQuery, most DOM events have an equivalent jQuery </a:t>
            </a:r>
            <a:r>
              <a:rPr lang="en-US" sz="2600" dirty="0" smtClean="0"/>
              <a:t>method. To </a:t>
            </a:r>
            <a:r>
              <a:rPr lang="en-US" sz="2600" dirty="0"/>
              <a:t>assign a click event to all paragraphs on a page, you can do this:</a:t>
            </a:r>
          </a:p>
        </p:txBody>
      </p:sp>
      <p:pic>
        <p:nvPicPr>
          <p:cNvPr id="2" name="Рисунок 1"/>
          <p:cNvPicPr>
            <a:picLocks noChangeAspect="1"/>
          </p:cNvPicPr>
          <p:nvPr/>
        </p:nvPicPr>
        <p:blipFill>
          <a:blip r:embed="rId2"/>
          <a:stretch>
            <a:fillRect/>
          </a:stretch>
        </p:blipFill>
        <p:spPr>
          <a:xfrm>
            <a:off x="15571" y="871328"/>
            <a:ext cx="12119515" cy="2722103"/>
          </a:xfrm>
          <a:prstGeom prst="rect">
            <a:avLst/>
          </a:prstGeom>
        </p:spPr>
      </p:pic>
      <p:pic>
        <p:nvPicPr>
          <p:cNvPr id="4" name="Рисунок 3"/>
          <p:cNvPicPr>
            <a:picLocks noChangeAspect="1"/>
          </p:cNvPicPr>
          <p:nvPr/>
        </p:nvPicPr>
        <p:blipFill>
          <a:blip r:embed="rId3"/>
          <a:stretch>
            <a:fillRect/>
          </a:stretch>
        </p:blipFill>
        <p:spPr>
          <a:xfrm>
            <a:off x="440430" y="4624482"/>
            <a:ext cx="5898072" cy="1942619"/>
          </a:xfrm>
          <a:prstGeom prst="rect">
            <a:avLst/>
          </a:prstGeom>
        </p:spPr>
      </p:pic>
    </p:spTree>
    <p:extLst>
      <p:ext uri="{BB962C8B-B14F-4D97-AF65-F5344CB8AC3E}">
        <p14:creationId xmlns:p14="http://schemas.microsoft.com/office/powerpoint/2010/main" val="33390859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665017" y="234384"/>
            <a:ext cx="10933423" cy="492443"/>
          </a:xfrm>
          <a:prstGeom prst="rect">
            <a:avLst/>
          </a:prstGeom>
        </p:spPr>
        <p:txBody>
          <a:bodyPr wrap="square">
            <a:spAutoFit/>
          </a:bodyPr>
          <a:lstStyle/>
          <a:p>
            <a:r>
              <a:rPr lang="en-US" sz="2600" dirty="0"/>
              <a:t>The on() method attaches one or more event handlers for the selected elements</a:t>
            </a:r>
          </a:p>
        </p:txBody>
      </p:sp>
      <p:pic>
        <p:nvPicPr>
          <p:cNvPr id="4" name="Рисунок 3"/>
          <p:cNvPicPr>
            <a:picLocks noChangeAspect="1"/>
          </p:cNvPicPr>
          <p:nvPr/>
        </p:nvPicPr>
        <p:blipFill>
          <a:blip r:embed="rId2"/>
          <a:stretch>
            <a:fillRect/>
          </a:stretch>
        </p:blipFill>
        <p:spPr>
          <a:xfrm>
            <a:off x="665017" y="592349"/>
            <a:ext cx="5206392" cy="1723856"/>
          </a:xfrm>
          <a:prstGeom prst="rect">
            <a:avLst/>
          </a:prstGeom>
        </p:spPr>
      </p:pic>
      <p:pic>
        <p:nvPicPr>
          <p:cNvPr id="5" name="Рисунок 4"/>
          <p:cNvPicPr>
            <a:picLocks noChangeAspect="1"/>
          </p:cNvPicPr>
          <p:nvPr/>
        </p:nvPicPr>
        <p:blipFill>
          <a:blip r:embed="rId3"/>
          <a:stretch>
            <a:fillRect/>
          </a:stretch>
        </p:blipFill>
        <p:spPr>
          <a:xfrm>
            <a:off x="665017" y="2053389"/>
            <a:ext cx="7821257" cy="4676274"/>
          </a:xfrm>
          <a:prstGeom prst="rect">
            <a:avLst/>
          </a:prstGeom>
        </p:spPr>
      </p:pic>
    </p:spTree>
    <p:extLst>
      <p:ext uri="{BB962C8B-B14F-4D97-AF65-F5344CB8AC3E}">
        <p14:creationId xmlns:p14="http://schemas.microsoft.com/office/powerpoint/2010/main" val="4046277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65019" y="286553"/>
            <a:ext cx="10236530" cy="584775"/>
          </a:xfrm>
          <a:prstGeom prst="rect">
            <a:avLst/>
          </a:prstGeom>
        </p:spPr>
        <p:txBody>
          <a:bodyPr wrap="square">
            <a:spAutoFit/>
          </a:bodyPr>
          <a:lstStyle/>
          <a:p>
            <a:r>
              <a:rPr lang="en-US" sz="3200" b="1" dirty="0" smtClean="0"/>
              <a:t>j</a:t>
            </a:r>
            <a:r>
              <a:rPr lang="en-US" sz="3200" b="1" dirty="0" smtClean="0"/>
              <a:t>Query AJAX</a:t>
            </a:r>
            <a:endParaRPr lang="en-US" sz="3200" b="1" dirty="0"/>
          </a:p>
        </p:txBody>
      </p:sp>
      <p:sp>
        <p:nvSpPr>
          <p:cNvPr id="3" name="Прямоугольник 2"/>
          <p:cNvSpPr/>
          <p:nvPr/>
        </p:nvSpPr>
        <p:spPr>
          <a:xfrm>
            <a:off x="471588" y="1920895"/>
            <a:ext cx="5912245" cy="3016210"/>
          </a:xfrm>
          <a:prstGeom prst="rect">
            <a:avLst/>
          </a:prstGeom>
        </p:spPr>
        <p:txBody>
          <a:bodyPr wrap="square">
            <a:spAutoFit/>
          </a:bodyPr>
          <a:lstStyle/>
          <a:p>
            <a:r>
              <a:rPr lang="en-US" sz="3800" dirty="0"/>
              <a:t>AJAX is the art of exchanging data with a server, and update parts of a web page - without reloading the whole page</a:t>
            </a:r>
            <a:r>
              <a:rPr lang="en-US" sz="3800" dirty="0" smtClean="0"/>
              <a:t>.</a:t>
            </a:r>
            <a:endParaRPr lang="en-US" sz="3800" dirty="0"/>
          </a:p>
        </p:txBody>
      </p:sp>
      <p:pic>
        <p:nvPicPr>
          <p:cNvPr id="23554" name="Picture 2" descr="Ð ÐµÐ·ÑÐ»ÑÑÐ°Ñ Ð¿Ð¾ÑÑÐºÑ Ð·Ð¾Ð±ÑÐ°Ð¶ÐµÐ½Ñ Ð·Ð° Ð·Ð°Ð¿Ð¸ÑÐ¾Ð¼ &quot;JQuery me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868" y="0"/>
            <a:ext cx="54711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63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706049" y="848234"/>
            <a:ext cx="9475443" cy="4893647"/>
          </a:xfrm>
          <a:prstGeom prst="rect">
            <a:avLst/>
          </a:prstGeom>
        </p:spPr>
        <p:txBody>
          <a:bodyPr wrap="square">
            <a:spAutoFit/>
          </a:bodyPr>
          <a:lstStyle/>
          <a:p>
            <a:r>
              <a:rPr lang="en-US" sz="2600" dirty="0"/>
              <a:t>This is the most basic method, only </a:t>
            </a:r>
            <a:r>
              <a:rPr lang="en-US" sz="2600" dirty="0" err="1"/>
              <a:t>jQuery.ajax</a:t>
            </a:r>
            <a:r>
              <a:rPr lang="en-US" sz="2600" dirty="0"/>
              <a:t>. All these parameters should be remembered:</a:t>
            </a:r>
          </a:p>
          <a:p>
            <a:r>
              <a:rPr lang="en-US" sz="2600" dirty="0" err="1"/>
              <a:t>async</a:t>
            </a:r>
            <a:r>
              <a:rPr lang="en-US" sz="2600" dirty="0"/>
              <a:t> - asynchronous request, default true</a:t>
            </a:r>
          </a:p>
          <a:p>
            <a:r>
              <a:rPr lang="en-US" sz="2600" dirty="0"/>
              <a:t>cache - on / off browser data caching, default true</a:t>
            </a:r>
          </a:p>
          <a:p>
            <a:r>
              <a:rPr lang="en-US" sz="2600" dirty="0" err="1"/>
              <a:t>contentType</a:t>
            </a:r>
            <a:r>
              <a:rPr lang="en-US" sz="2600" dirty="0"/>
              <a:t> - the default is "application / x-www-form-</a:t>
            </a:r>
            <a:r>
              <a:rPr lang="en-US" sz="2600" dirty="0" err="1"/>
              <a:t>urlencoded</a:t>
            </a:r>
            <a:r>
              <a:rPr lang="en-US" sz="2600" dirty="0"/>
              <a:t>"</a:t>
            </a:r>
          </a:p>
          <a:p>
            <a:r>
              <a:rPr lang="en-US" sz="2600" dirty="0"/>
              <a:t>data - transmitted data - string or </a:t>
            </a:r>
            <a:r>
              <a:rPr lang="en-US" sz="2600" dirty="0" smtClean="0"/>
              <a:t>object</a:t>
            </a:r>
          </a:p>
          <a:p>
            <a:r>
              <a:rPr lang="en-US" sz="2600" dirty="0" err="1" smtClean="0"/>
              <a:t>dataType</a:t>
            </a:r>
            <a:r>
              <a:rPr lang="en-US" sz="2600" dirty="0" smtClean="0"/>
              <a:t> </a:t>
            </a:r>
            <a:r>
              <a:rPr lang="en-US" sz="2600" dirty="0"/>
              <a:t>- the data type returned in the callback function (xml, html, script, </a:t>
            </a:r>
            <a:r>
              <a:rPr lang="en-US" sz="2600" dirty="0" err="1"/>
              <a:t>json</a:t>
            </a:r>
            <a:r>
              <a:rPr lang="en-US" sz="2600" dirty="0"/>
              <a:t>, text, _</a:t>
            </a:r>
            <a:r>
              <a:rPr lang="en-US" sz="2600" dirty="0" smtClean="0"/>
              <a:t>default)</a:t>
            </a:r>
          </a:p>
          <a:p>
            <a:r>
              <a:rPr lang="en-US" sz="2600" dirty="0" err="1" smtClean="0"/>
              <a:t>jsonp</a:t>
            </a:r>
            <a:r>
              <a:rPr lang="en-US" sz="2600" dirty="0" smtClean="0"/>
              <a:t> </a:t>
            </a:r>
            <a:r>
              <a:rPr lang="en-US" sz="2600" dirty="0"/>
              <a:t>- reinstall the name of the callback function to work with JSONP (by default it is generated on the fly)</a:t>
            </a:r>
          </a:p>
          <a:p>
            <a:r>
              <a:rPr lang="en-US" sz="2600" dirty="0" smtClean="0"/>
              <a:t>type </a:t>
            </a:r>
            <a:r>
              <a:rPr lang="en-US" sz="2600" dirty="0"/>
              <a:t>- GET or POST</a:t>
            </a:r>
          </a:p>
          <a:p>
            <a:r>
              <a:rPr lang="en-US" sz="2600" dirty="0" err="1"/>
              <a:t>url</a:t>
            </a:r>
            <a:r>
              <a:rPr lang="en-US" sz="2600" dirty="0"/>
              <a:t> - </a:t>
            </a:r>
            <a:r>
              <a:rPr lang="en-US" sz="2600" dirty="0" err="1"/>
              <a:t>url</a:t>
            </a:r>
            <a:r>
              <a:rPr lang="en-US" sz="2600" dirty="0"/>
              <a:t> of the requested </a:t>
            </a:r>
            <a:r>
              <a:rPr lang="en-US" sz="2600" dirty="0" smtClean="0"/>
              <a:t>page</a:t>
            </a:r>
            <a:endParaRPr lang="en-US" sz="2600" dirty="0"/>
          </a:p>
        </p:txBody>
      </p:sp>
      <p:sp>
        <p:nvSpPr>
          <p:cNvPr id="2" name="Прямоугольник 1"/>
          <p:cNvSpPr/>
          <p:nvPr/>
        </p:nvSpPr>
        <p:spPr>
          <a:xfrm>
            <a:off x="706049" y="325014"/>
            <a:ext cx="1184940" cy="523220"/>
          </a:xfrm>
          <a:prstGeom prst="rect">
            <a:avLst/>
          </a:prstGeom>
        </p:spPr>
        <p:txBody>
          <a:bodyPr wrap="none">
            <a:spAutoFit/>
          </a:bodyPr>
          <a:lstStyle/>
          <a:p>
            <a:r>
              <a:rPr lang="en-US" sz="2800" b="1" dirty="0" smtClean="0">
                <a:solidFill>
                  <a:srgbClr val="222222"/>
                </a:solidFill>
                <a:latin typeface="Fira Sans"/>
              </a:rPr>
              <a:t>$.</a:t>
            </a:r>
            <a:r>
              <a:rPr lang="en-US" sz="2800" b="1" dirty="0">
                <a:solidFill>
                  <a:srgbClr val="222222"/>
                </a:solidFill>
                <a:latin typeface="Fira Sans"/>
              </a:rPr>
              <a:t>ajax</a:t>
            </a:r>
            <a:endParaRPr lang="en-US" sz="2800" b="1" i="0" dirty="0">
              <a:solidFill>
                <a:srgbClr val="222222"/>
              </a:solidFill>
              <a:effectLst/>
              <a:latin typeface="Fira Sans"/>
            </a:endParaRPr>
          </a:p>
        </p:txBody>
      </p:sp>
    </p:spTree>
    <p:extLst>
      <p:ext uri="{BB962C8B-B14F-4D97-AF65-F5344CB8AC3E}">
        <p14:creationId xmlns:p14="http://schemas.microsoft.com/office/powerpoint/2010/main" val="3117369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464184" y="1243896"/>
            <a:ext cx="4916709" cy="2893100"/>
          </a:xfrm>
          <a:prstGeom prst="rect">
            <a:avLst/>
          </a:prstGeom>
        </p:spPr>
        <p:txBody>
          <a:bodyPr wrap="square">
            <a:spAutoFit/>
          </a:bodyPr>
          <a:lstStyle/>
          <a:p>
            <a:r>
              <a:rPr lang="en-US" sz="2600" dirty="0"/>
              <a:t>Local AJAX Events:</a:t>
            </a:r>
          </a:p>
          <a:p>
            <a:r>
              <a:rPr lang="en-US" sz="2600" dirty="0" err="1"/>
              <a:t>beforeSend</a:t>
            </a:r>
            <a:r>
              <a:rPr lang="en-US" sz="2600" dirty="0"/>
              <a:t> - triggered before sending a request</a:t>
            </a:r>
          </a:p>
          <a:p>
            <a:r>
              <a:rPr lang="en-US" sz="2600" dirty="0"/>
              <a:t>error - if an error occurred</a:t>
            </a:r>
          </a:p>
          <a:p>
            <a:r>
              <a:rPr lang="en-US" sz="2600" dirty="0"/>
              <a:t>success - if there were no errors</a:t>
            </a:r>
          </a:p>
          <a:p>
            <a:r>
              <a:rPr lang="en-US" sz="2600" dirty="0"/>
              <a:t>completed - triggered at the end of the request</a:t>
            </a:r>
          </a:p>
        </p:txBody>
      </p:sp>
      <p:pic>
        <p:nvPicPr>
          <p:cNvPr id="2" name="Рисунок 1"/>
          <p:cNvPicPr>
            <a:picLocks noChangeAspect="1"/>
          </p:cNvPicPr>
          <p:nvPr/>
        </p:nvPicPr>
        <p:blipFill>
          <a:blip r:embed="rId2"/>
          <a:stretch>
            <a:fillRect/>
          </a:stretch>
        </p:blipFill>
        <p:spPr>
          <a:xfrm>
            <a:off x="5586700" y="378957"/>
            <a:ext cx="5668752" cy="4456812"/>
          </a:xfrm>
          <a:prstGeom prst="rect">
            <a:avLst/>
          </a:prstGeom>
          <a:solidFill>
            <a:schemeClr val="accent4">
              <a:lumMod val="20000"/>
              <a:lumOff val="80000"/>
            </a:schemeClr>
          </a:solidFill>
          <a:ln>
            <a:solidFill>
              <a:schemeClr val="accent4">
                <a:lumMod val="20000"/>
                <a:lumOff val="80000"/>
              </a:schemeClr>
            </a:solidFill>
          </a:ln>
        </p:spPr>
      </p:pic>
      <p:sp>
        <p:nvSpPr>
          <p:cNvPr id="4" name="Прямоугольник 3"/>
          <p:cNvSpPr/>
          <p:nvPr/>
        </p:nvSpPr>
        <p:spPr>
          <a:xfrm>
            <a:off x="10269415" y="607557"/>
            <a:ext cx="986037" cy="1416221"/>
          </a:xfrm>
          <a:prstGeom prst="rect">
            <a:avLst/>
          </a:prstGeom>
          <a:solidFill>
            <a:srgbClr val="FFFFD9"/>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p:cNvSpPr/>
          <p:nvPr/>
        </p:nvSpPr>
        <p:spPr>
          <a:xfrm>
            <a:off x="10656277" y="2463395"/>
            <a:ext cx="599175" cy="1405220"/>
          </a:xfrm>
          <a:prstGeom prst="rect">
            <a:avLst/>
          </a:prstGeom>
          <a:solidFill>
            <a:srgbClr val="FFFFD9"/>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546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308441" y="1506478"/>
            <a:ext cx="4813029" cy="3323987"/>
          </a:xfrm>
          <a:prstGeom prst="rect">
            <a:avLst/>
          </a:prstGeom>
        </p:spPr>
        <p:txBody>
          <a:bodyPr wrap="square">
            <a:spAutoFit/>
          </a:bodyPr>
          <a:lstStyle/>
          <a:p>
            <a:r>
              <a:rPr lang="en-US" sz="3000" dirty="0" smtClean="0"/>
              <a:t>JavaScript is </a:t>
            </a:r>
            <a:r>
              <a:rPr lang="en-US" sz="3000" dirty="0"/>
              <a:t>a programming language that is characterized as dynamic, weakly </a:t>
            </a:r>
            <a:r>
              <a:rPr lang="en-US" sz="3000" dirty="0" smtClean="0"/>
              <a:t>typed and </a:t>
            </a:r>
            <a:r>
              <a:rPr lang="en-US" sz="3000" dirty="0"/>
              <a:t>multi-paradigm</a:t>
            </a:r>
            <a:r>
              <a:rPr lang="en-US" sz="3000" dirty="0" smtClean="0"/>
              <a:t>.</a:t>
            </a:r>
            <a:endParaRPr lang="en-US" sz="3000" dirty="0"/>
          </a:p>
          <a:p>
            <a:endParaRPr lang="en-US" sz="3000" dirty="0" smtClean="0"/>
          </a:p>
          <a:p>
            <a:r>
              <a:rPr lang="en-US" sz="3000" dirty="0" smtClean="0"/>
              <a:t/>
            </a:r>
            <a:br>
              <a:rPr lang="en-US" sz="3000" dirty="0" smtClean="0"/>
            </a:br>
            <a:endParaRPr lang="en-US" sz="3000" dirty="0"/>
          </a:p>
        </p:txBody>
      </p:sp>
      <p:sp>
        <p:nvSpPr>
          <p:cNvPr id="7" name="Прямоугольник 6"/>
          <p:cNvSpPr/>
          <p:nvPr/>
        </p:nvSpPr>
        <p:spPr>
          <a:xfrm>
            <a:off x="505389" y="243812"/>
            <a:ext cx="3203249" cy="615553"/>
          </a:xfrm>
          <a:prstGeom prst="rect">
            <a:avLst/>
          </a:prstGeom>
        </p:spPr>
        <p:txBody>
          <a:bodyPr wrap="none">
            <a:spAutoFit/>
          </a:bodyPr>
          <a:lstStyle/>
          <a:p>
            <a:r>
              <a:rPr lang="en-US" sz="3400" b="1" dirty="0" smtClean="0"/>
              <a:t>About JavaScript</a:t>
            </a:r>
            <a:endParaRPr lang="en-US" sz="3400" b="1" dirty="0"/>
          </a:p>
        </p:txBody>
      </p:sp>
      <p:pic>
        <p:nvPicPr>
          <p:cNvPr id="2050" name="Picture 2" descr="Ð ÐµÐ·ÑÐ»ÑÑÐ°Ñ Ð¿Ð¾ÑÑÐºÑ Ð·Ð¾Ð±ÑÐ°Ð¶ÐµÐ½Ñ Ð·Ð° Ð·Ð°Ð¿Ð¸ÑÐ¾Ð¼ &quot;javascript me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418" y="243812"/>
            <a:ext cx="6667500" cy="375285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308441" y="3996663"/>
            <a:ext cx="10340802" cy="2554545"/>
          </a:xfrm>
          <a:prstGeom prst="rect">
            <a:avLst/>
          </a:prstGeom>
        </p:spPr>
        <p:txBody>
          <a:bodyPr wrap="square">
            <a:spAutoFit/>
          </a:bodyPr>
          <a:lstStyle/>
          <a:p>
            <a:r>
              <a:rPr lang="en-US" sz="3200" dirty="0"/>
              <a:t>As a multi-paradigm language, JavaScript supports event-driven, functional, and imperative (including object-oriented and prototype-based) programming styles. It has APIs for working with text, arrays, dates, regular expressions, and the DOM.</a:t>
            </a:r>
          </a:p>
        </p:txBody>
      </p:sp>
    </p:spTree>
    <p:extLst>
      <p:ext uri="{BB962C8B-B14F-4D97-AF65-F5344CB8AC3E}">
        <p14:creationId xmlns:p14="http://schemas.microsoft.com/office/powerpoint/2010/main" val="3068882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302726" y="0"/>
            <a:ext cx="10250365" cy="6701108"/>
          </a:xfrm>
          <a:prstGeom prst="rect">
            <a:avLst/>
          </a:prstGeom>
        </p:spPr>
      </p:pic>
    </p:spTree>
    <p:extLst>
      <p:ext uri="{BB962C8B-B14F-4D97-AF65-F5344CB8AC3E}">
        <p14:creationId xmlns:p14="http://schemas.microsoft.com/office/powerpoint/2010/main" val="32640697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53878" y="439615"/>
            <a:ext cx="11718004" cy="5046785"/>
          </a:xfrm>
          <a:prstGeom prst="rect">
            <a:avLst/>
          </a:prstGeom>
        </p:spPr>
      </p:pic>
    </p:spTree>
    <p:extLst>
      <p:ext uri="{BB962C8B-B14F-4D97-AF65-F5344CB8AC3E}">
        <p14:creationId xmlns:p14="http://schemas.microsoft.com/office/powerpoint/2010/main" val="573260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708879" y="227867"/>
            <a:ext cx="9751912" cy="6313609"/>
          </a:xfrm>
          <a:prstGeom prst="rect">
            <a:avLst/>
          </a:prstGeom>
        </p:spPr>
      </p:pic>
    </p:spTree>
    <p:extLst>
      <p:ext uri="{BB962C8B-B14F-4D97-AF65-F5344CB8AC3E}">
        <p14:creationId xmlns:p14="http://schemas.microsoft.com/office/powerpoint/2010/main" val="1615972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65019" y="286553"/>
            <a:ext cx="10236530" cy="584775"/>
          </a:xfrm>
          <a:prstGeom prst="rect">
            <a:avLst/>
          </a:prstGeom>
        </p:spPr>
        <p:txBody>
          <a:bodyPr wrap="square">
            <a:spAutoFit/>
          </a:bodyPr>
          <a:lstStyle/>
          <a:p>
            <a:r>
              <a:rPr lang="en-US" sz="3200" b="1" dirty="0" smtClean="0"/>
              <a:t>Velocity</a:t>
            </a:r>
            <a:endParaRPr lang="en-US" sz="3200" b="1" dirty="0"/>
          </a:p>
        </p:txBody>
      </p:sp>
      <p:sp>
        <p:nvSpPr>
          <p:cNvPr id="3" name="Прямоугольник 2"/>
          <p:cNvSpPr/>
          <p:nvPr/>
        </p:nvSpPr>
        <p:spPr>
          <a:xfrm>
            <a:off x="376261" y="871328"/>
            <a:ext cx="5196819" cy="5693866"/>
          </a:xfrm>
          <a:prstGeom prst="rect">
            <a:avLst/>
          </a:prstGeom>
        </p:spPr>
        <p:txBody>
          <a:bodyPr wrap="square">
            <a:spAutoFit/>
          </a:bodyPr>
          <a:lstStyle/>
          <a:p>
            <a:r>
              <a:rPr lang="en-US" sz="2600" dirty="0"/>
              <a:t>Velocity is a cross-platform JavaScript library designed to simplify the client-side scripting of website animation</a:t>
            </a:r>
            <a:r>
              <a:rPr lang="en-US" sz="2600" dirty="0" smtClean="0"/>
              <a:t>.</a:t>
            </a:r>
          </a:p>
          <a:p>
            <a:r>
              <a:rPr lang="en-US" sz="2600" dirty="0"/>
              <a:t>Query is great, but it’s slow when you’re doing animations on your website. Enter </a:t>
            </a:r>
            <a:r>
              <a:rPr lang="en-US" sz="2600" b="1" dirty="0"/>
              <a:t>Velocity.js</a:t>
            </a:r>
            <a:r>
              <a:rPr lang="en-US" sz="2600" dirty="0"/>
              <a:t>: bypassing jQuery and directly using JavaScript animations (which are fast), Velocity offers superfast animations by synchronizing the DOM and the tween stack and caching values to minimize DOM queries. Also, it uses hardware acceleration</a:t>
            </a:r>
            <a:r>
              <a:rPr lang="en-US" sz="2600" dirty="0" smtClean="0"/>
              <a:t>.</a:t>
            </a:r>
            <a:endParaRPr lang="en-US" sz="2600" dirty="0"/>
          </a:p>
        </p:txBody>
      </p:sp>
      <p:pic>
        <p:nvPicPr>
          <p:cNvPr id="15362" name="Picture 2" descr="Ð ÐµÐ·ÑÐ»ÑÑÐ°Ñ Ð¿Ð¾ÑÑÐºÑ Ð·Ð¾Ð±ÑÐ°Ð¶ÐµÐ½Ñ Ð·Ð° Ð·Ð°Ð¿Ð¸ÑÐ¾Ð¼ &quot;velocity.js me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680" y="128336"/>
            <a:ext cx="6436858" cy="643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440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973777" y="265355"/>
            <a:ext cx="10236530" cy="553998"/>
          </a:xfrm>
          <a:prstGeom prst="rect">
            <a:avLst/>
          </a:prstGeom>
        </p:spPr>
        <p:txBody>
          <a:bodyPr wrap="square">
            <a:spAutoFit/>
          </a:bodyPr>
          <a:lstStyle/>
          <a:p>
            <a:r>
              <a:rPr lang="en-US" sz="3000" b="1" dirty="0" smtClean="0"/>
              <a:t>What do these smart words mean???</a:t>
            </a:r>
            <a:endParaRPr lang="en-US" sz="3000" b="1" dirty="0"/>
          </a:p>
        </p:txBody>
      </p:sp>
      <p:sp>
        <p:nvSpPr>
          <p:cNvPr id="3" name="Прямоугольник 2"/>
          <p:cNvSpPr/>
          <p:nvPr/>
        </p:nvSpPr>
        <p:spPr>
          <a:xfrm>
            <a:off x="545430" y="938730"/>
            <a:ext cx="8037095" cy="2185214"/>
          </a:xfrm>
          <a:prstGeom prst="rect">
            <a:avLst/>
          </a:prstGeom>
        </p:spPr>
        <p:txBody>
          <a:bodyPr wrap="square">
            <a:spAutoFit/>
          </a:bodyPr>
          <a:lstStyle/>
          <a:p>
            <a:r>
              <a:rPr lang="en-US" sz="2600" u="sng" dirty="0" smtClean="0"/>
              <a:t>Tween stack</a:t>
            </a:r>
            <a:r>
              <a:rPr lang="uk-UA" sz="2600" u="sng" dirty="0" smtClean="0"/>
              <a:t/>
            </a:r>
            <a:br>
              <a:rPr lang="uk-UA" sz="2600" u="sng" dirty="0" smtClean="0"/>
            </a:br>
            <a:endParaRPr lang="en-US" sz="2600" u="sng" dirty="0"/>
          </a:p>
          <a:p>
            <a:r>
              <a:rPr lang="en-US" sz="2800" b="1" dirty="0"/>
              <a:t>tween.js</a:t>
            </a:r>
          </a:p>
          <a:p>
            <a:r>
              <a:rPr lang="en-US" sz="2800" dirty="0"/>
              <a:t>JavaScript </a:t>
            </a:r>
            <a:r>
              <a:rPr lang="en-US" sz="2800" dirty="0" err="1"/>
              <a:t>tweening</a:t>
            </a:r>
            <a:r>
              <a:rPr lang="en-US" sz="2800" dirty="0"/>
              <a:t> engine for easy animations, incorporating </a:t>
            </a:r>
            <a:r>
              <a:rPr lang="en-US" sz="2800" dirty="0" err="1"/>
              <a:t>optimised</a:t>
            </a:r>
            <a:r>
              <a:rPr lang="en-US" sz="2800" dirty="0"/>
              <a:t> Robert </a:t>
            </a:r>
            <a:r>
              <a:rPr lang="en-US" sz="2800" dirty="0" err="1"/>
              <a:t>Penner's</a:t>
            </a:r>
            <a:r>
              <a:rPr lang="en-US" sz="2800" dirty="0"/>
              <a:t> equations.</a:t>
            </a:r>
          </a:p>
        </p:txBody>
      </p:sp>
      <p:pic>
        <p:nvPicPr>
          <p:cNvPr id="6146" name="Picture 2" descr="Ð ÐµÐ·ÑÐ»ÑÑÐ°Ñ Ð¿Ð¾ÑÑÐºÑ Ð·Ð¾Ð±ÑÐ°Ð¶ÐµÐ½Ñ Ð·Ð° Ð·Ð°Ð¿Ð¸ÑÐ¾Ð¼ &quot;wh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39684">
            <a:off x="8115742" y="-376832"/>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45430" y="3243321"/>
            <a:ext cx="11241559" cy="2677656"/>
          </a:xfrm>
          <a:prstGeom prst="rect">
            <a:avLst/>
          </a:prstGeom>
        </p:spPr>
        <p:txBody>
          <a:bodyPr wrap="square">
            <a:spAutoFit/>
          </a:bodyPr>
          <a:lstStyle/>
          <a:p>
            <a:r>
              <a:rPr lang="en-US" sz="2800" dirty="0"/>
              <a:t>A tween (from in-between) is a concept that allows you to change the values of the properties of an object in a smooth way. You just tell it which properties you want to change, which final values should they have when the tween finishes running, and how long should this take, and the </a:t>
            </a:r>
            <a:r>
              <a:rPr lang="en-US" sz="2800" dirty="0" err="1"/>
              <a:t>tweening</a:t>
            </a:r>
            <a:r>
              <a:rPr lang="en-US" sz="2800" dirty="0"/>
              <a:t> engine will take care of finding the intermediate values from the starting to the ending point. </a:t>
            </a:r>
            <a:endParaRPr lang="en-US" sz="2600" dirty="0"/>
          </a:p>
        </p:txBody>
      </p:sp>
    </p:spTree>
    <p:extLst>
      <p:ext uri="{BB962C8B-B14F-4D97-AF65-F5344CB8AC3E}">
        <p14:creationId xmlns:p14="http://schemas.microsoft.com/office/powerpoint/2010/main" val="3422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973777" y="265355"/>
            <a:ext cx="10236530" cy="553998"/>
          </a:xfrm>
          <a:prstGeom prst="rect">
            <a:avLst/>
          </a:prstGeom>
        </p:spPr>
        <p:txBody>
          <a:bodyPr wrap="square">
            <a:spAutoFit/>
          </a:bodyPr>
          <a:lstStyle/>
          <a:p>
            <a:r>
              <a:rPr lang="en-US" sz="3000" b="1" dirty="0" smtClean="0"/>
              <a:t>What do these smart words mean???</a:t>
            </a:r>
            <a:endParaRPr lang="en-US" sz="3000" b="1" dirty="0"/>
          </a:p>
        </p:txBody>
      </p:sp>
      <p:sp>
        <p:nvSpPr>
          <p:cNvPr id="3" name="Прямоугольник 2"/>
          <p:cNvSpPr/>
          <p:nvPr/>
        </p:nvSpPr>
        <p:spPr>
          <a:xfrm>
            <a:off x="545430" y="819353"/>
            <a:ext cx="8037095" cy="923330"/>
          </a:xfrm>
          <a:prstGeom prst="rect">
            <a:avLst/>
          </a:prstGeom>
        </p:spPr>
        <p:txBody>
          <a:bodyPr wrap="square">
            <a:spAutoFit/>
          </a:bodyPr>
          <a:lstStyle/>
          <a:p>
            <a:r>
              <a:rPr lang="en-US" sz="2600" u="sng" dirty="0" smtClean="0"/>
              <a:t>Tween stack</a:t>
            </a:r>
            <a:r>
              <a:rPr lang="uk-UA" sz="2600" u="sng" dirty="0" smtClean="0"/>
              <a:t/>
            </a:r>
            <a:br>
              <a:rPr lang="uk-UA" sz="2600" u="sng" dirty="0" smtClean="0"/>
            </a:br>
            <a:r>
              <a:rPr lang="en-US" sz="2800" b="1" dirty="0" smtClean="0"/>
              <a:t>Example</a:t>
            </a:r>
            <a:endParaRPr lang="en-US" sz="2800" dirty="0"/>
          </a:p>
        </p:txBody>
      </p:sp>
      <p:pic>
        <p:nvPicPr>
          <p:cNvPr id="2" name="Рисунок 1"/>
          <p:cNvPicPr>
            <a:picLocks noChangeAspect="1"/>
          </p:cNvPicPr>
          <p:nvPr/>
        </p:nvPicPr>
        <p:blipFill>
          <a:blip r:embed="rId2"/>
          <a:stretch>
            <a:fillRect/>
          </a:stretch>
        </p:blipFill>
        <p:spPr>
          <a:xfrm>
            <a:off x="-1" y="1627206"/>
            <a:ext cx="12046637" cy="5110478"/>
          </a:xfrm>
          <a:prstGeom prst="rect">
            <a:avLst/>
          </a:prstGeom>
        </p:spPr>
      </p:pic>
      <p:pic>
        <p:nvPicPr>
          <p:cNvPr id="7" name="Picture 2" descr="Ð ÐµÐ·ÑÐ»ÑÑÐ°Ñ Ð¿Ð¾ÑÑÐºÑ Ð·Ð¾Ð±ÑÐ°Ð¶ÐµÐ½Ñ Ð·Ð° Ð·Ð°Ð¿Ð¸ÑÐ¾Ð¼ &quot;wha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39684">
            <a:off x="8179908" y="-87294"/>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7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6463" y="642789"/>
            <a:ext cx="11726779" cy="4216539"/>
          </a:xfrm>
          <a:prstGeom prst="rect">
            <a:avLst/>
          </a:prstGeom>
        </p:spPr>
        <p:txBody>
          <a:bodyPr wrap="square">
            <a:spAutoFit/>
          </a:bodyPr>
          <a:lstStyle/>
          <a:p>
            <a:pPr algn="just"/>
            <a:r>
              <a:rPr lang="en-US" sz="2600" dirty="0">
                <a:solidFill>
                  <a:srgbClr val="000000"/>
                </a:solidFill>
                <a:latin typeface="-apple-system"/>
              </a:rPr>
              <a:t>Animating with Velocity.js is, just like with jQuery, easy enough. Assuming there is an element with ID </a:t>
            </a:r>
            <a:r>
              <a:rPr lang="en-US" sz="2600" dirty="0" err="1">
                <a:solidFill>
                  <a:srgbClr val="000000"/>
                </a:solidFill>
                <a:latin typeface="-apple-system"/>
              </a:rPr>
              <a:t>myelement</a:t>
            </a:r>
            <a:r>
              <a:rPr lang="en-US" sz="2600" dirty="0">
                <a:solidFill>
                  <a:srgbClr val="000000"/>
                </a:solidFill>
                <a:latin typeface="-apple-system"/>
              </a:rPr>
              <a:t> on your page, you can fade it in over a period of 1.5 seconds by writing this</a:t>
            </a:r>
            <a:r>
              <a:rPr lang="en-US" sz="2600" dirty="0" smtClean="0">
                <a:solidFill>
                  <a:srgbClr val="000000"/>
                </a:solidFill>
                <a:latin typeface="-apple-system"/>
              </a:rPr>
              <a:t>:</a:t>
            </a:r>
            <a:endParaRPr lang="uk-UA" sz="2600" dirty="0" smtClean="0">
              <a:solidFill>
                <a:srgbClr val="000000"/>
              </a:solidFill>
              <a:latin typeface="-apple-system"/>
            </a:endParaRPr>
          </a:p>
          <a:p>
            <a:pPr algn="just"/>
            <a:r>
              <a:rPr lang="uk-UA" sz="2600" b="0" i="0" dirty="0" smtClean="0">
                <a:solidFill>
                  <a:srgbClr val="000000"/>
                </a:solidFill>
                <a:effectLst/>
                <a:latin typeface="-apple-system"/>
              </a:rPr>
              <a:t/>
            </a:r>
            <a:br>
              <a:rPr lang="uk-UA" sz="2600" b="0" i="0" dirty="0" smtClean="0">
                <a:solidFill>
                  <a:srgbClr val="000000"/>
                </a:solidFill>
                <a:effectLst/>
                <a:latin typeface="-apple-system"/>
              </a:rPr>
            </a:br>
            <a:r>
              <a:rPr lang="uk-UA" sz="2600" b="0" i="0" dirty="0" smtClean="0">
                <a:solidFill>
                  <a:srgbClr val="000000"/>
                </a:solidFill>
                <a:effectLst/>
                <a:latin typeface="-apple-system"/>
              </a:rPr>
              <a:t/>
            </a:r>
            <a:br>
              <a:rPr lang="uk-UA" sz="2600" b="0" i="0" dirty="0" smtClean="0">
                <a:solidFill>
                  <a:srgbClr val="000000"/>
                </a:solidFill>
                <a:effectLst/>
                <a:latin typeface="-apple-system"/>
              </a:rPr>
            </a:br>
            <a:endParaRPr lang="uk-UA" sz="2600" b="0" i="0" dirty="0">
              <a:solidFill>
                <a:srgbClr val="000000"/>
              </a:solidFill>
              <a:effectLst/>
              <a:latin typeface="-apple-system"/>
            </a:endParaRPr>
          </a:p>
          <a:p>
            <a:pPr algn="just"/>
            <a:r>
              <a:rPr lang="en-US" sz="2800" dirty="0">
                <a:solidFill>
                  <a:srgbClr val="000000"/>
                </a:solidFill>
                <a:latin typeface="-apple-system"/>
              </a:rPr>
              <a:t>Of course, we used jQuery here to get a hold of the element to animate, but you don’t have to. Velocity.js works just as well without jQuery (but bear in mind that this code only works when jQuery is not present, otherwise the Velocity function is not defined):</a:t>
            </a:r>
            <a:endParaRPr lang="en-US" sz="2800" b="0" i="0" dirty="0">
              <a:solidFill>
                <a:srgbClr val="000000"/>
              </a:solidFill>
              <a:effectLst/>
              <a:latin typeface="-apple-system"/>
            </a:endParaRPr>
          </a:p>
        </p:txBody>
      </p:sp>
      <p:pic>
        <p:nvPicPr>
          <p:cNvPr id="5" name="Рисунок 4"/>
          <p:cNvPicPr>
            <a:picLocks noChangeAspect="1"/>
          </p:cNvPicPr>
          <p:nvPr/>
        </p:nvPicPr>
        <p:blipFill>
          <a:blip r:embed="rId2"/>
          <a:stretch>
            <a:fillRect/>
          </a:stretch>
        </p:blipFill>
        <p:spPr>
          <a:xfrm>
            <a:off x="590299" y="2085650"/>
            <a:ext cx="10620935" cy="665408"/>
          </a:xfrm>
          <a:prstGeom prst="rect">
            <a:avLst/>
          </a:prstGeom>
        </p:spPr>
      </p:pic>
      <p:pic>
        <p:nvPicPr>
          <p:cNvPr id="6" name="Рисунок 5"/>
          <p:cNvPicPr>
            <a:picLocks noChangeAspect="1"/>
          </p:cNvPicPr>
          <p:nvPr/>
        </p:nvPicPr>
        <p:blipFill>
          <a:blip r:embed="rId3"/>
          <a:stretch>
            <a:fillRect/>
          </a:stretch>
        </p:blipFill>
        <p:spPr>
          <a:xfrm>
            <a:off x="176463" y="5010400"/>
            <a:ext cx="11726779" cy="556210"/>
          </a:xfrm>
          <a:prstGeom prst="rect">
            <a:avLst/>
          </a:prstGeom>
        </p:spPr>
      </p:pic>
    </p:spTree>
    <p:extLst>
      <p:ext uri="{BB962C8B-B14F-4D97-AF65-F5344CB8AC3E}">
        <p14:creationId xmlns:p14="http://schemas.microsoft.com/office/powerpoint/2010/main" val="214298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64712" y="277086"/>
            <a:ext cx="3081485" cy="584775"/>
          </a:xfrm>
          <a:prstGeom prst="rect">
            <a:avLst/>
          </a:prstGeom>
        </p:spPr>
        <p:txBody>
          <a:bodyPr wrap="none">
            <a:spAutoFit/>
          </a:bodyPr>
          <a:lstStyle/>
          <a:p>
            <a:r>
              <a:rPr lang="en-US" sz="3200" b="1" dirty="0" smtClean="0"/>
              <a:t>Velocity.js syntax</a:t>
            </a:r>
            <a:endParaRPr lang="en-US" sz="3200" b="1" dirty="0"/>
          </a:p>
        </p:txBody>
      </p:sp>
      <p:sp>
        <p:nvSpPr>
          <p:cNvPr id="2" name="Прямоугольник 1"/>
          <p:cNvSpPr/>
          <p:nvPr/>
        </p:nvSpPr>
        <p:spPr>
          <a:xfrm>
            <a:off x="364712" y="867379"/>
            <a:ext cx="11538530" cy="3293209"/>
          </a:xfrm>
          <a:prstGeom prst="rect">
            <a:avLst/>
          </a:prstGeom>
        </p:spPr>
        <p:txBody>
          <a:bodyPr wrap="square">
            <a:spAutoFit/>
          </a:bodyPr>
          <a:lstStyle/>
          <a:p>
            <a:pPr algn="just"/>
            <a:r>
              <a:rPr lang="en-US" sz="2600" dirty="0"/>
              <a:t>The common syntax used to do an animation with Velocity.js is this</a:t>
            </a:r>
            <a:r>
              <a:rPr lang="en-US" sz="2600" dirty="0" smtClean="0"/>
              <a:t>:</a:t>
            </a:r>
            <a:endParaRPr lang="uk-UA" sz="2600" dirty="0" smtClean="0"/>
          </a:p>
          <a:p>
            <a:pPr algn="just"/>
            <a:endParaRPr lang="uk-UA" sz="2600" dirty="0" smtClean="0"/>
          </a:p>
          <a:p>
            <a:pPr algn="just"/>
            <a:endParaRPr lang="uk-UA" sz="2600" dirty="0"/>
          </a:p>
          <a:p>
            <a:pPr algn="just"/>
            <a:endParaRPr lang="uk-UA" sz="2600" dirty="0" smtClean="0"/>
          </a:p>
          <a:p>
            <a:pPr algn="just"/>
            <a:endParaRPr lang="uk-UA" sz="2600" dirty="0"/>
          </a:p>
          <a:p>
            <a:pPr algn="just"/>
            <a:endParaRPr lang="uk-UA" sz="2600" dirty="0" smtClean="0"/>
          </a:p>
          <a:p>
            <a:pPr algn="just"/>
            <a:endParaRPr lang="uk-UA" sz="2600" dirty="0" smtClean="0"/>
          </a:p>
          <a:p>
            <a:pPr algn="just"/>
            <a:r>
              <a:rPr lang="en-US" sz="2600" dirty="0"/>
              <a:t>or, without jQuery:</a:t>
            </a:r>
            <a:endParaRPr lang="en-US" sz="2600" b="0" i="0" dirty="0">
              <a:solidFill>
                <a:srgbClr val="000000"/>
              </a:solidFill>
              <a:effectLst/>
              <a:latin typeface="-apple-system"/>
            </a:endParaRPr>
          </a:p>
        </p:txBody>
      </p:sp>
      <p:pic>
        <p:nvPicPr>
          <p:cNvPr id="4" name="Рисунок 3"/>
          <p:cNvPicPr>
            <a:picLocks noChangeAspect="1"/>
          </p:cNvPicPr>
          <p:nvPr/>
        </p:nvPicPr>
        <p:blipFill>
          <a:blip r:embed="rId2"/>
          <a:stretch>
            <a:fillRect/>
          </a:stretch>
        </p:blipFill>
        <p:spPr>
          <a:xfrm>
            <a:off x="668003" y="1380508"/>
            <a:ext cx="3310439" cy="2277123"/>
          </a:xfrm>
          <a:prstGeom prst="rect">
            <a:avLst/>
          </a:prstGeom>
        </p:spPr>
      </p:pic>
      <p:pic>
        <p:nvPicPr>
          <p:cNvPr id="5" name="Рисунок 4"/>
          <p:cNvPicPr>
            <a:picLocks noChangeAspect="1"/>
          </p:cNvPicPr>
          <p:nvPr/>
        </p:nvPicPr>
        <p:blipFill>
          <a:blip r:embed="rId3"/>
          <a:stretch>
            <a:fillRect/>
          </a:stretch>
        </p:blipFill>
        <p:spPr>
          <a:xfrm>
            <a:off x="364712" y="4170760"/>
            <a:ext cx="6989002" cy="2550882"/>
          </a:xfrm>
          <a:prstGeom prst="rect">
            <a:avLst/>
          </a:prstGeom>
        </p:spPr>
      </p:pic>
    </p:spTree>
    <p:extLst>
      <p:ext uri="{BB962C8B-B14F-4D97-AF65-F5344CB8AC3E}">
        <p14:creationId xmlns:p14="http://schemas.microsoft.com/office/powerpoint/2010/main" val="30505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2417" y="272300"/>
            <a:ext cx="11538530" cy="4493538"/>
          </a:xfrm>
          <a:prstGeom prst="rect">
            <a:avLst/>
          </a:prstGeom>
        </p:spPr>
        <p:txBody>
          <a:bodyPr wrap="square">
            <a:spAutoFit/>
          </a:bodyPr>
          <a:lstStyle/>
          <a:p>
            <a:pPr algn="just"/>
            <a:r>
              <a:rPr lang="en-US" sz="2600" dirty="0"/>
              <a:t>The call to Velocity.js has two arguments. The first argument is a group of properties that Velocity.js must animate, and the second argument is a group of options that influence how the animation should be done. Velocity.js comes with default values for all options, so you only have to specify option overrides. For example, to animate the opacity of an element, you would do:</a:t>
            </a:r>
            <a:endParaRPr lang="uk-UA" sz="2600" dirty="0" smtClean="0"/>
          </a:p>
          <a:p>
            <a:pPr algn="just"/>
            <a:endParaRPr lang="uk-UA" sz="2600" dirty="0"/>
          </a:p>
          <a:p>
            <a:pPr algn="just"/>
            <a:endParaRPr lang="uk-UA" sz="2600" dirty="0" smtClean="0"/>
          </a:p>
          <a:p>
            <a:pPr algn="just"/>
            <a:endParaRPr lang="uk-UA" sz="2600" dirty="0"/>
          </a:p>
          <a:p>
            <a:pPr algn="just"/>
            <a:endParaRPr lang="en-US" sz="2600" dirty="0" smtClean="0"/>
          </a:p>
          <a:p>
            <a:pPr algn="just"/>
            <a:endParaRPr lang="en-US" sz="2600" dirty="0" smtClean="0"/>
          </a:p>
          <a:p>
            <a:pPr algn="just"/>
            <a:r>
              <a:rPr lang="en-US" sz="2600" dirty="0" smtClean="0"/>
              <a:t>Velocity.js </a:t>
            </a:r>
            <a:r>
              <a:rPr lang="en-US" sz="2600" dirty="0"/>
              <a:t>also pass you to pass all arguments as a single object, if you prefer that</a:t>
            </a:r>
            <a:r>
              <a:rPr lang="en-US" sz="2600" dirty="0" smtClean="0"/>
              <a:t>:</a:t>
            </a:r>
            <a:endParaRPr lang="uk-UA" sz="2600" dirty="0" smtClean="0"/>
          </a:p>
        </p:txBody>
      </p:sp>
      <p:pic>
        <p:nvPicPr>
          <p:cNvPr id="6" name="Рисунок 5"/>
          <p:cNvPicPr>
            <a:picLocks noChangeAspect="1"/>
          </p:cNvPicPr>
          <p:nvPr/>
        </p:nvPicPr>
        <p:blipFill>
          <a:blip r:embed="rId2"/>
          <a:stretch>
            <a:fillRect/>
          </a:stretch>
        </p:blipFill>
        <p:spPr>
          <a:xfrm>
            <a:off x="252417" y="4653543"/>
            <a:ext cx="6315172" cy="2088482"/>
          </a:xfrm>
          <a:prstGeom prst="rect">
            <a:avLst/>
          </a:prstGeom>
        </p:spPr>
      </p:pic>
      <p:pic>
        <p:nvPicPr>
          <p:cNvPr id="7" name="Рисунок 6"/>
          <p:cNvPicPr>
            <a:picLocks noChangeAspect="1"/>
          </p:cNvPicPr>
          <p:nvPr/>
        </p:nvPicPr>
        <p:blipFill>
          <a:blip r:embed="rId3"/>
          <a:stretch>
            <a:fillRect/>
          </a:stretch>
        </p:blipFill>
        <p:spPr>
          <a:xfrm>
            <a:off x="252417" y="2342606"/>
            <a:ext cx="3986216" cy="1908552"/>
          </a:xfrm>
          <a:prstGeom prst="rect">
            <a:avLst/>
          </a:prstGeom>
        </p:spPr>
      </p:pic>
    </p:spTree>
    <p:extLst>
      <p:ext uri="{BB962C8B-B14F-4D97-AF65-F5344CB8AC3E}">
        <p14:creationId xmlns:p14="http://schemas.microsoft.com/office/powerpoint/2010/main" val="224961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64712" y="204001"/>
            <a:ext cx="11538530" cy="3293209"/>
          </a:xfrm>
          <a:prstGeom prst="rect">
            <a:avLst/>
          </a:prstGeom>
        </p:spPr>
        <p:txBody>
          <a:bodyPr wrap="square">
            <a:spAutoFit/>
          </a:bodyPr>
          <a:lstStyle/>
          <a:p>
            <a:pPr algn="just"/>
            <a:r>
              <a:rPr lang="en-US" sz="2600" dirty="0" smtClean="0"/>
              <a:t>There is also a shortcut for often-used options. You can pass in the effect duration, easing and completion function directly, without using an object (and this only applies to these properties). For instance, for a duration only:</a:t>
            </a:r>
            <a:endParaRPr lang="uk-UA" sz="2600" dirty="0" smtClean="0"/>
          </a:p>
          <a:p>
            <a:pPr algn="just"/>
            <a:endParaRPr lang="uk-UA" sz="2600" dirty="0" smtClean="0"/>
          </a:p>
          <a:p>
            <a:pPr algn="just"/>
            <a:endParaRPr lang="uk-UA" sz="2600" dirty="0" smtClean="0"/>
          </a:p>
          <a:p>
            <a:pPr algn="just"/>
            <a:endParaRPr lang="uk-UA" sz="2600" dirty="0" smtClean="0"/>
          </a:p>
          <a:p>
            <a:pPr algn="just"/>
            <a:endParaRPr lang="uk-UA" sz="2600" dirty="0" smtClean="0"/>
          </a:p>
          <a:p>
            <a:pPr algn="just"/>
            <a:r>
              <a:rPr lang="en-US" sz="2600" dirty="0"/>
              <a:t>Here’s one with easing and a completion callback as well:</a:t>
            </a:r>
            <a:endParaRPr lang="en-US" sz="2600" b="0" i="0" dirty="0">
              <a:solidFill>
                <a:srgbClr val="000000"/>
              </a:solidFill>
              <a:effectLst/>
              <a:latin typeface="-apple-system"/>
            </a:endParaRPr>
          </a:p>
        </p:txBody>
      </p:sp>
      <p:pic>
        <p:nvPicPr>
          <p:cNvPr id="6" name="Рисунок 5"/>
          <p:cNvPicPr>
            <a:picLocks noChangeAspect="1"/>
          </p:cNvPicPr>
          <p:nvPr/>
        </p:nvPicPr>
        <p:blipFill>
          <a:blip r:embed="rId2"/>
          <a:stretch>
            <a:fillRect/>
          </a:stretch>
        </p:blipFill>
        <p:spPr>
          <a:xfrm>
            <a:off x="553202" y="1763378"/>
            <a:ext cx="10563114" cy="771275"/>
          </a:xfrm>
          <a:prstGeom prst="rect">
            <a:avLst/>
          </a:prstGeom>
        </p:spPr>
      </p:pic>
      <p:pic>
        <p:nvPicPr>
          <p:cNvPr id="8" name="Рисунок 7"/>
          <p:cNvPicPr>
            <a:picLocks noChangeAspect="1"/>
          </p:cNvPicPr>
          <p:nvPr/>
        </p:nvPicPr>
        <p:blipFill>
          <a:blip r:embed="rId3"/>
          <a:stretch>
            <a:fillRect/>
          </a:stretch>
        </p:blipFill>
        <p:spPr>
          <a:xfrm>
            <a:off x="553202" y="3892763"/>
            <a:ext cx="10923959" cy="518816"/>
          </a:xfrm>
          <a:prstGeom prst="rect">
            <a:avLst/>
          </a:prstGeom>
        </p:spPr>
      </p:pic>
      <p:pic>
        <p:nvPicPr>
          <p:cNvPr id="9" name="Рисунок 8"/>
          <p:cNvPicPr>
            <a:picLocks noChangeAspect="1"/>
          </p:cNvPicPr>
          <p:nvPr/>
        </p:nvPicPr>
        <p:blipFill>
          <a:blip r:embed="rId4"/>
          <a:stretch>
            <a:fillRect/>
          </a:stretch>
        </p:blipFill>
        <p:spPr>
          <a:xfrm>
            <a:off x="729414" y="4411579"/>
            <a:ext cx="9590989" cy="645008"/>
          </a:xfrm>
          <a:prstGeom prst="rect">
            <a:avLst/>
          </a:prstGeom>
        </p:spPr>
      </p:pic>
    </p:spTree>
    <p:extLst>
      <p:ext uri="{BB962C8B-B14F-4D97-AF65-F5344CB8AC3E}">
        <p14:creationId xmlns:p14="http://schemas.microsoft.com/office/powerpoint/2010/main" val="35701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39810" y="338074"/>
            <a:ext cx="4895892" cy="584775"/>
          </a:xfrm>
          <a:prstGeom prst="rect">
            <a:avLst/>
          </a:prstGeom>
        </p:spPr>
        <p:txBody>
          <a:bodyPr wrap="none">
            <a:spAutoFit/>
          </a:bodyPr>
          <a:lstStyle/>
          <a:p>
            <a:r>
              <a:rPr lang="en-US" sz="3200" b="1" dirty="0" smtClean="0">
                <a:solidFill>
                  <a:srgbClr val="000000"/>
                </a:solidFill>
                <a:latin typeface="arial" panose="020B0604020202020204" pitchFamily="34" charset="0"/>
              </a:rPr>
              <a:t>About JavaScript typing</a:t>
            </a:r>
            <a:endParaRPr lang="en-US" sz="3200" b="1" i="0" dirty="0">
              <a:solidFill>
                <a:srgbClr val="000000"/>
              </a:solidFill>
              <a:effectLst/>
              <a:latin typeface="arial" panose="020B0604020202020204" pitchFamily="34" charset="0"/>
            </a:endParaRPr>
          </a:p>
        </p:txBody>
      </p:sp>
      <p:sp>
        <p:nvSpPr>
          <p:cNvPr id="4" name="Прямоугольник 3"/>
          <p:cNvSpPr/>
          <p:nvPr/>
        </p:nvSpPr>
        <p:spPr>
          <a:xfrm>
            <a:off x="460375" y="1127501"/>
            <a:ext cx="6855655" cy="5170646"/>
          </a:xfrm>
          <a:prstGeom prst="rect">
            <a:avLst/>
          </a:prstGeom>
        </p:spPr>
        <p:txBody>
          <a:bodyPr wrap="square">
            <a:spAutoFit/>
          </a:bodyPr>
          <a:lstStyle/>
          <a:p>
            <a:r>
              <a:rPr lang="en-US" sz="3000" dirty="0" smtClean="0"/>
              <a:t>JavaScript uses dynamic, duck typing.</a:t>
            </a:r>
          </a:p>
          <a:p>
            <a:r>
              <a:rPr lang="en-US" sz="3000" dirty="0" smtClean="0"/>
              <a:t>Duck </a:t>
            </a:r>
            <a:r>
              <a:rPr lang="en-US" sz="3000" dirty="0"/>
              <a:t>typing is an application of the duck test—"If it walks like a duck and it quacks like a duck, then it must be a duck"—to determine if an object can be used for a particular purpose. With normal typing, suitability is determined by an object's type. In duck typing, an object's suitability is determined by the presence of certain methods and properties, rather than the type of the object itself.</a:t>
            </a:r>
          </a:p>
        </p:txBody>
      </p:sp>
      <p:sp>
        <p:nvSpPr>
          <p:cNvPr id="7" name="AutoShape 6" descr="Ð ÐµÐ·ÑÐ»ÑÑÐ°Ñ Ð¿Ð¾ÑÑÐºÑ Ð·Ð¾Ð±ÑÐ°Ð¶ÐµÐ½Ñ Ð·Ð° Ð·Ð°Ð¿Ð¸ÑÐ¾Ð¼ &quot;duck&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ÐÐ¾Ð²âÑÐ·Ð°Ð½Ðµ Ð·Ð¾Ð±ÑÐ°Ð¶ÐµÐ½Ð½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568" y="557775"/>
            <a:ext cx="4859484" cy="4859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302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64712" y="277086"/>
            <a:ext cx="4619791" cy="523220"/>
          </a:xfrm>
          <a:prstGeom prst="rect">
            <a:avLst/>
          </a:prstGeom>
        </p:spPr>
        <p:txBody>
          <a:bodyPr wrap="none">
            <a:spAutoFit/>
          </a:bodyPr>
          <a:lstStyle/>
          <a:p>
            <a:r>
              <a:rPr lang="en-US" sz="2800" b="1" dirty="0"/>
              <a:t>Velocity.js animation chaining</a:t>
            </a:r>
          </a:p>
        </p:txBody>
      </p:sp>
      <p:sp>
        <p:nvSpPr>
          <p:cNvPr id="2" name="Прямоугольник 1"/>
          <p:cNvSpPr/>
          <p:nvPr/>
        </p:nvSpPr>
        <p:spPr>
          <a:xfrm>
            <a:off x="364712" y="867379"/>
            <a:ext cx="11538530" cy="3693319"/>
          </a:xfrm>
          <a:prstGeom prst="rect">
            <a:avLst/>
          </a:prstGeom>
        </p:spPr>
        <p:txBody>
          <a:bodyPr wrap="square">
            <a:spAutoFit/>
          </a:bodyPr>
          <a:lstStyle/>
          <a:p>
            <a:pPr algn="just"/>
            <a:r>
              <a:rPr lang="en-US" sz="2600" dirty="0"/>
              <a:t>If you want to show multiple animations on an element, one after the other, you can </a:t>
            </a:r>
            <a:r>
              <a:rPr lang="en-US" sz="2600" b="1" dirty="0"/>
              <a:t>chain</a:t>
            </a:r>
            <a:r>
              <a:rPr lang="en-US" sz="2600" dirty="0"/>
              <a:t> them:</a:t>
            </a:r>
            <a:endParaRPr lang="uk-UA" sz="2600" dirty="0" smtClean="0"/>
          </a:p>
          <a:p>
            <a:pPr algn="just"/>
            <a:endParaRPr lang="uk-UA" sz="2600" dirty="0"/>
          </a:p>
          <a:p>
            <a:pPr algn="just"/>
            <a:endParaRPr lang="uk-UA" sz="2600" dirty="0" smtClean="0"/>
          </a:p>
          <a:p>
            <a:pPr algn="just"/>
            <a:endParaRPr lang="uk-UA" sz="2600" dirty="0"/>
          </a:p>
          <a:p>
            <a:pPr algn="just"/>
            <a:endParaRPr lang="uk-UA" sz="2600" dirty="0" smtClean="0"/>
          </a:p>
          <a:p>
            <a:pPr algn="just"/>
            <a:endParaRPr lang="uk-UA" sz="2600" dirty="0" smtClean="0"/>
          </a:p>
          <a:p>
            <a:pPr algn="just"/>
            <a:r>
              <a:rPr lang="en-US" sz="2600" dirty="0"/>
              <a:t>In this example, the element opacity will fade out to 50%, then back in again to 100%, and the second animation will not start before the first one is finished.</a:t>
            </a:r>
            <a:endParaRPr lang="en-US" sz="2600" b="0" i="0" dirty="0">
              <a:solidFill>
                <a:srgbClr val="000000"/>
              </a:solidFill>
              <a:effectLst/>
              <a:latin typeface="-apple-system"/>
            </a:endParaRPr>
          </a:p>
        </p:txBody>
      </p:sp>
      <p:pic>
        <p:nvPicPr>
          <p:cNvPr id="6" name="Рисунок 5"/>
          <p:cNvPicPr>
            <a:picLocks noChangeAspect="1"/>
          </p:cNvPicPr>
          <p:nvPr/>
        </p:nvPicPr>
        <p:blipFill>
          <a:blip r:embed="rId2"/>
          <a:stretch>
            <a:fillRect/>
          </a:stretch>
        </p:blipFill>
        <p:spPr>
          <a:xfrm>
            <a:off x="364712" y="1770145"/>
            <a:ext cx="11223586" cy="1775159"/>
          </a:xfrm>
          <a:prstGeom prst="rect">
            <a:avLst/>
          </a:prstGeom>
        </p:spPr>
      </p:pic>
    </p:spTree>
    <p:extLst>
      <p:ext uri="{BB962C8B-B14F-4D97-AF65-F5344CB8AC3E}">
        <p14:creationId xmlns:p14="http://schemas.microsoft.com/office/powerpoint/2010/main" val="85993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64712" y="277086"/>
            <a:ext cx="4619791" cy="523220"/>
          </a:xfrm>
          <a:prstGeom prst="rect">
            <a:avLst/>
          </a:prstGeom>
        </p:spPr>
        <p:txBody>
          <a:bodyPr wrap="none">
            <a:spAutoFit/>
          </a:bodyPr>
          <a:lstStyle/>
          <a:p>
            <a:r>
              <a:rPr lang="en-US" sz="2800" b="1" dirty="0"/>
              <a:t>Velocity.js animation chaining</a:t>
            </a:r>
          </a:p>
        </p:txBody>
      </p:sp>
      <p:sp>
        <p:nvSpPr>
          <p:cNvPr id="2" name="Прямоугольник 1"/>
          <p:cNvSpPr/>
          <p:nvPr/>
        </p:nvSpPr>
        <p:spPr>
          <a:xfrm>
            <a:off x="364712" y="867379"/>
            <a:ext cx="11538530" cy="3693319"/>
          </a:xfrm>
          <a:prstGeom prst="rect">
            <a:avLst/>
          </a:prstGeom>
        </p:spPr>
        <p:txBody>
          <a:bodyPr wrap="square">
            <a:spAutoFit/>
          </a:bodyPr>
          <a:lstStyle/>
          <a:p>
            <a:pPr algn="just"/>
            <a:r>
              <a:rPr lang="en-US" sz="2600" dirty="0"/>
              <a:t>If you want to show multiple animations on an element, one after the other, you can </a:t>
            </a:r>
            <a:r>
              <a:rPr lang="en-US" sz="2600" b="1" dirty="0"/>
              <a:t>chain</a:t>
            </a:r>
            <a:r>
              <a:rPr lang="en-US" sz="2600" dirty="0"/>
              <a:t> them:</a:t>
            </a:r>
            <a:endParaRPr lang="uk-UA" sz="2600" dirty="0" smtClean="0"/>
          </a:p>
          <a:p>
            <a:pPr algn="just"/>
            <a:endParaRPr lang="uk-UA" sz="2600" dirty="0"/>
          </a:p>
          <a:p>
            <a:pPr algn="just"/>
            <a:endParaRPr lang="uk-UA" sz="2600" dirty="0" smtClean="0"/>
          </a:p>
          <a:p>
            <a:pPr algn="just"/>
            <a:endParaRPr lang="uk-UA" sz="2600" dirty="0"/>
          </a:p>
          <a:p>
            <a:pPr algn="just"/>
            <a:endParaRPr lang="uk-UA" sz="2600" dirty="0" smtClean="0"/>
          </a:p>
          <a:p>
            <a:pPr algn="just"/>
            <a:endParaRPr lang="uk-UA" sz="2600" dirty="0" smtClean="0"/>
          </a:p>
          <a:p>
            <a:pPr algn="just"/>
            <a:r>
              <a:rPr lang="en-US" sz="2600" dirty="0"/>
              <a:t>In this example, the element opacity will fade out to 50%, then back in again to 100%, and the second animation will not start before the first one is finished.</a:t>
            </a:r>
            <a:endParaRPr lang="en-US" sz="2600" b="0" i="0" dirty="0">
              <a:solidFill>
                <a:srgbClr val="000000"/>
              </a:solidFill>
              <a:effectLst/>
              <a:latin typeface="-apple-system"/>
            </a:endParaRPr>
          </a:p>
        </p:txBody>
      </p:sp>
      <p:pic>
        <p:nvPicPr>
          <p:cNvPr id="6" name="Рисунок 5"/>
          <p:cNvPicPr>
            <a:picLocks noChangeAspect="1"/>
          </p:cNvPicPr>
          <p:nvPr/>
        </p:nvPicPr>
        <p:blipFill>
          <a:blip r:embed="rId2"/>
          <a:stretch>
            <a:fillRect/>
          </a:stretch>
        </p:blipFill>
        <p:spPr>
          <a:xfrm>
            <a:off x="364712" y="1770145"/>
            <a:ext cx="11223586" cy="1775159"/>
          </a:xfrm>
          <a:prstGeom prst="rect">
            <a:avLst/>
          </a:prstGeom>
        </p:spPr>
      </p:pic>
    </p:spTree>
    <p:extLst>
      <p:ext uri="{BB962C8B-B14F-4D97-AF65-F5344CB8AC3E}">
        <p14:creationId xmlns:p14="http://schemas.microsoft.com/office/powerpoint/2010/main" val="11585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64712" y="277086"/>
            <a:ext cx="5445337" cy="523220"/>
          </a:xfrm>
          <a:prstGeom prst="rect">
            <a:avLst/>
          </a:prstGeom>
        </p:spPr>
        <p:txBody>
          <a:bodyPr wrap="none">
            <a:spAutoFit/>
          </a:bodyPr>
          <a:lstStyle/>
          <a:p>
            <a:r>
              <a:rPr lang="en-US" sz="2800" b="1" dirty="0"/>
              <a:t>Looping animations with Velocity.js</a:t>
            </a:r>
            <a:endParaRPr lang="en-US" sz="2800" b="1" dirty="0"/>
          </a:p>
        </p:txBody>
      </p:sp>
      <p:sp>
        <p:nvSpPr>
          <p:cNvPr id="2" name="Прямоугольник 1"/>
          <p:cNvSpPr/>
          <p:nvPr/>
        </p:nvSpPr>
        <p:spPr>
          <a:xfrm>
            <a:off x="296287" y="800306"/>
            <a:ext cx="11538530" cy="4493538"/>
          </a:xfrm>
          <a:prstGeom prst="rect">
            <a:avLst/>
          </a:prstGeom>
        </p:spPr>
        <p:txBody>
          <a:bodyPr wrap="square">
            <a:spAutoFit/>
          </a:bodyPr>
          <a:lstStyle/>
          <a:p>
            <a:pPr algn="just"/>
            <a:r>
              <a:rPr lang="en-US" sz="2600" dirty="0"/>
              <a:t>If you want an animation to execute more than once, you can loop it. When you add a loop property, the animation will execute in and out for every count in the loop. For instance, this will have the element fade out and fade back in twice:</a:t>
            </a:r>
            <a:endParaRPr lang="uk-UA" sz="2600" dirty="0"/>
          </a:p>
          <a:p>
            <a:pPr algn="just"/>
            <a:endParaRPr lang="uk-UA" sz="2600" dirty="0" smtClean="0"/>
          </a:p>
          <a:p>
            <a:pPr algn="just"/>
            <a:endParaRPr lang="uk-UA" sz="2600" dirty="0"/>
          </a:p>
          <a:p>
            <a:pPr algn="just"/>
            <a:endParaRPr lang="uk-UA" sz="2600" dirty="0" smtClean="0"/>
          </a:p>
          <a:p>
            <a:pPr algn="just"/>
            <a:endParaRPr lang="uk-UA" sz="2600" dirty="0" smtClean="0"/>
          </a:p>
          <a:p>
            <a:pPr algn="just"/>
            <a:r>
              <a:rPr lang="en-US" sz="2600" dirty="0"/>
              <a:t>You can also set loop to true, which will cause infinite looping. If you want a pause between cycles, you can add the option delay: 100 (to wait 100ms between loops). When used without a loop, delay will cause the animation to pause for the specified time before it starts.</a:t>
            </a:r>
            <a:endParaRPr lang="en-US" sz="2600" b="0" i="0" dirty="0">
              <a:solidFill>
                <a:srgbClr val="000000"/>
              </a:solidFill>
              <a:effectLst/>
              <a:latin typeface="-apple-system"/>
            </a:endParaRPr>
          </a:p>
        </p:txBody>
      </p:sp>
      <p:pic>
        <p:nvPicPr>
          <p:cNvPr id="4" name="Рисунок 3"/>
          <p:cNvPicPr>
            <a:picLocks noChangeAspect="1"/>
          </p:cNvPicPr>
          <p:nvPr/>
        </p:nvPicPr>
        <p:blipFill>
          <a:blip r:embed="rId2"/>
          <a:stretch>
            <a:fillRect/>
          </a:stretch>
        </p:blipFill>
        <p:spPr>
          <a:xfrm>
            <a:off x="753754" y="2406816"/>
            <a:ext cx="10874513" cy="577015"/>
          </a:xfrm>
          <a:prstGeom prst="rect">
            <a:avLst/>
          </a:prstGeom>
        </p:spPr>
      </p:pic>
    </p:spTree>
    <p:extLst>
      <p:ext uri="{BB962C8B-B14F-4D97-AF65-F5344CB8AC3E}">
        <p14:creationId xmlns:p14="http://schemas.microsoft.com/office/powerpoint/2010/main" val="22770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64712" y="277086"/>
            <a:ext cx="4066306" cy="584775"/>
          </a:xfrm>
          <a:prstGeom prst="rect">
            <a:avLst/>
          </a:prstGeom>
        </p:spPr>
        <p:txBody>
          <a:bodyPr wrap="none">
            <a:spAutoFit/>
          </a:bodyPr>
          <a:lstStyle/>
          <a:p>
            <a:r>
              <a:rPr lang="en-US" sz="3200" b="1" dirty="0" smtClean="0"/>
              <a:t>JavaScript Frameworks</a:t>
            </a:r>
            <a:endParaRPr lang="en-US" sz="3200" b="1" dirty="0"/>
          </a:p>
        </p:txBody>
      </p:sp>
      <p:sp>
        <p:nvSpPr>
          <p:cNvPr id="9" name="Прямоугольник 8"/>
          <p:cNvSpPr/>
          <p:nvPr/>
        </p:nvSpPr>
        <p:spPr>
          <a:xfrm>
            <a:off x="252170" y="861861"/>
            <a:ext cx="2687978" cy="5262979"/>
          </a:xfrm>
          <a:prstGeom prst="rect">
            <a:avLst/>
          </a:prstGeom>
        </p:spPr>
        <p:txBody>
          <a:bodyPr wrap="square">
            <a:spAutoFit/>
          </a:bodyPr>
          <a:lstStyle/>
          <a:p>
            <a:r>
              <a:rPr lang="en-US" sz="2800" dirty="0"/>
              <a:t>Top 10 </a:t>
            </a:r>
            <a:r>
              <a:rPr lang="en-US" sz="2800" dirty="0" smtClean="0"/>
              <a:t>JavaScript</a:t>
            </a:r>
          </a:p>
          <a:p>
            <a:r>
              <a:rPr lang="en-US" sz="2800" dirty="0" smtClean="0"/>
              <a:t>Frameworks:</a:t>
            </a:r>
            <a:br>
              <a:rPr lang="en-US" sz="2800" dirty="0" smtClean="0"/>
            </a:br>
            <a:r>
              <a:rPr lang="en-US" sz="2800" dirty="0" smtClean="0"/>
              <a:t>1</a:t>
            </a:r>
            <a:r>
              <a:rPr lang="en-US" sz="2800" dirty="0"/>
              <a:t>. </a:t>
            </a:r>
            <a:r>
              <a:rPr lang="en-US" sz="2800" dirty="0" smtClean="0"/>
              <a:t>Angular</a:t>
            </a:r>
          </a:p>
          <a:p>
            <a:r>
              <a:rPr lang="en-US" sz="2800" dirty="0" smtClean="0"/>
              <a:t>2</a:t>
            </a:r>
            <a:r>
              <a:rPr lang="en-US" sz="2800" dirty="0"/>
              <a:t>. </a:t>
            </a:r>
            <a:r>
              <a:rPr lang="en-US" sz="2800" dirty="0" smtClean="0"/>
              <a:t>React</a:t>
            </a:r>
          </a:p>
          <a:p>
            <a:r>
              <a:rPr lang="en-US" sz="2800" dirty="0" smtClean="0"/>
              <a:t>3</a:t>
            </a:r>
            <a:r>
              <a:rPr lang="en-US" sz="2800" dirty="0"/>
              <a:t>. </a:t>
            </a:r>
            <a:r>
              <a:rPr lang="en-US" sz="2800" dirty="0" smtClean="0"/>
              <a:t>Vue.js</a:t>
            </a:r>
          </a:p>
          <a:p>
            <a:r>
              <a:rPr lang="en-US" sz="2800" dirty="0" smtClean="0"/>
              <a:t>4.Ember.js</a:t>
            </a:r>
          </a:p>
          <a:p>
            <a:r>
              <a:rPr lang="en-US" sz="2800" dirty="0" smtClean="0"/>
              <a:t>5</a:t>
            </a:r>
            <a:r>
              <a:rPr lang="en-US" sz="2800" dirty="0"/>
              <a:t>. </a:t>
            </a:r>
            <a:r>
              <a:rPr lang="en-US" sz="2800" dirty="0" smtClean="0"/>
              <a:t>Meteor</a:t>
            </a:r>
          </a:p>
          <a:p>
            <a:r>
              <a:rPr lang="en-US" sz="2800" dirty="0" smtClean="0"/>
              <a:t>6</a:t>
            </a:r>
            <a:r>
              <a:rPr lang="en-US" sz="2800" dirty="0"/>
              <a:t>. </a:t>
            </a:r>
            <a:r>
              <a:rPr lang="en-US" sz="2800" dirty="0" err="1" smtClean="0"/>
              <a:t>Mithril</a:t>
            </a:r>
            <a:endParaRPr lang="en-US" sz="2800" dirty="0" smtClean="0"/>
          </a:p>
          <a:p>
            <a:r>
              <a:rPr lang="en-US" sz="2800" dirty="0" smtClean="0"/>
              <a:t>7</a:t>
            </a:r>
            <a:r>
              <a:rPr lang="en-US" sz="2800" dirty="0"/>
              <a:t>. </a:t>
            </a:r>
            <a:r>
              <a:rPr lang="en-US" sz="2800" dirty="0" smtClean="0"/>
              <a:t>Node.js</a:t>
            </a:r>
          </a:p>
          <a:p>
            <a:r>
              <a:rPr lang="en-US" sz="2800" dirty="0" smtClean="0"/>
              <a:t>8</a:t>
            </a:r>
            <a:r>
              <a:rPr lang="en-US" sz="2800" dirty="0"/>
              <a:t>. </a:t>
            </a:r>
            <a:r>
              <a:rPr lang="en-US" sz="2800" dirty="0" smtClean="0"/>
              <a:t>Polymer</a:t>
            </a:r>
          </a:p>
          <a:p>
            <a:r>
              <a:rPr lang="en-US" sz="2800" dirty="0" smtClean="0"/>
              <a:t>9</a:t>
            </a:r>
            <a:r>
              <a:rPr lang="en-US" sz="2800" dirty="0"/>
              <a:t>. </a:t>
            </a:r>
            <a:r>
              <a:rPr lang="en-US" sz="2800" dirty="0" smtClean="0"/>
              <a:t>Aurelia</a:t>
            </a:r>
          </a:p>
          <a:p>
            <a:r>
              <a:rPr lang="en-US" sz="2800" dirty="0" smtClean="0"/>
              <a:t>10</a:t>
            </a:r>
            <a:r>
              <a:rPr lang="en-US" sz="2800" dirty="0"/>
              <a:t>. Backbone.js</a:t>
            </a:r>
            <a:endParaRPr lang="en-US" sz="2800" dirty="0"/>
          </a:p>
        </p:txBody>
      </p:sp>
      <p:sp>
        <p:nvSpPr>
          <p:cNvPr id="2" name="Прямоугольник 1"/>
          <p:cNvSpPr/>
          <p:nvPr/>
        </p:nvSpPr>
        <p:spPr>
          <a:xfrm>
            <a:off x="3052690" y="867379"/>
            <a:ext cx="8850552" cy="5293757"/>
          </a:xfrm>
          <a:prstGeom prst="rect">
            <a:avLst/>
          </a:prstGeom>
        </p:spPr>
        <p:txBody>
          <a:bodyPr wrap="square">
            <a:spAutoFit/>
          </a:bodyPr>
          <a:lstStyle/>
          <a:p>
            <a:pPr algn="just"/>
            <a:r>
              <a:rPr lang="en-US" sz="2600" dirty="0">
                <a:solidFill>
                  <a:srgbClr val="000000"/>
                </a:solidFill>
                <a:latin typeface="-apple-system"/>
              </a:rPr>
              <a:t>A software framework is an abstraction in which software providing generic functionality can be selectively changed by additional user-written </a:t>
            </a:r>
            <a:r>
              <a:rPr lang="en-US" sz="2600" dirty="0" smtClean="0">
                <a:solidFill>
                  <a:srgbClr val="000000"/>
                </a:solidFill>
                <a:latin typeface="-apple-system"/>
              </a:rPr>
              <a:t>code.</a:t>
            </a:r>
          </a:p>
          <a:p>
            <a:pPr algn="just"/>
            <a:endParaRPr lang="en-US" sz="2000" dirty="0" smtClean="0">
              <a:solidFill>
                <a:srgbClr val="000000"/>
              </a:solidFill>
              <a:latin typeface="-apple-system"/>
            </a:endParaRPr>
          </a:p>
          <a:p>
            <a:pPr algn="just"/>
            <a:r>
              <a:rPr lang="en-US" sz="2600" dirty="0" smtClean="0">
                <a:solidFill>
                  <a:srgbClr val="000000"/>
                </a:solidFill>
                <a:latin typeface="-apple-system"/>
              </a:rPr>
              <a:t>Frameworks </a:t>
            </a:r>
            <a:r>
              <a:rPr lang="en-US" sz="2600" dirty="0">
                <a:solidFill>
                  <a:srgbClr val="000000"/>
                </a:solidFill>
                <a:latin typeface="-apple-system"/>
              </a:rPr>
              <a:t>are more adaptable for the designing of websites and hence, they are preferred by most of the website developers. JavaScript frameworks are a type of tool that makes working with JavaScript easier and smoother. These frameworks also make it possible for the programmer to code the application as device responsive. This responsiveness is yet another reason why the JavaScript frameworks are quite popular when it comes to the question of using a high-level machine language</a:t>
            </a:r>
            <a:r>
              <a:rPr lang="en-US" dirty="0">
                <a:solidFill>
                  <a:srgbClr val="000000"/>
                </a:solidFill>
                <a:latin typeface="-apple-system"/>
              </a:rPr>
              <a:t>. </a:t>
            </a:r>
            <a:endParaRPr lang="en-US" b="0" i="0" dirty="0">
              <a:solidFill>
                <a:srgbClr val="000000"/>
              </a:solidFill>
              <a:effectLst/>
              <a:latin typeface="-apple-system"/>
            </a:endParaRPr>
          </a:p>
        </p:txBody>
      </p:sp>
    </p:spTree>
    <p:extLst>
      <p:ext uri="{BB962C8B-B14F-4D97-AF65-F5344CB8AC3E}">
        <p14:creationId xmlns:p14="http://schemas.microsoft.com/office/powerpoint/2010/main" val="377277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00501" y="229450"/>
            <a:ext cx="10609806" cy="584775"/>
          </a:xfrm>
          <a:prstGeom prst="rect">
            <a:avLst/>
          </a:prstGeom>
        </p:spPr>
        <p:txBody>
          <a:bodyPr wrap="square">
            <a:spAutoFit/>
          </a:bodyPr>
          <a:lstStyle/>
          <a:p>
            <a:r>
              <a:rPr lang="en-US" sz="3200" dirty="0" smtClean="0">
                <a:latin typeface="Verdana" panose="020B0604030504040204" pitchFamily="34" charset="0"/>
                <a:ea typeface="Verdana" panose="020B0604030504040204" pitchFamily="34" charset="0"/>
              </a:rPr>
              <a:t>3. Vue.js</a:t>
            </a:r>
            <a:endParaRPr lang="en-US" sz="3200" dirty="0">
              <a:latin typeface="Verdana" panose="020B0604030504040204" pitchFamily="34" charset="0"/>
              <a:ea typeface="Verdana" panose="020B0604030504040204" pitchFamily="34" charset="0"/>
            </a:endParaRPr>
          </a:p>
        </p:txBody>
      </p:sp>
      <p:pic>
        <p:nvPicPr>
          <p:cNvPr id="4098" name="Picture 2" descr="Vue - JavaScript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01" y="814225"/>
            <a:ext cx="9639300"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9828" y="3919375"/>
            <a:ext cx="11491329" cy="2400657"/>
          </a:xfrm>
          <a:prstGeom prst="rect">
            <a:avLst/>
          </a:prstGeom>
        </p:spPr>
        <p:txBody>
          <a:bodyPr wrap="square">
            <a:spAutoFit/>
          </a:bodyPr>
          <a:lstStyle/>
          <a:p>
            <a:r>
              <a:rPr lang="en-US" sz="3000" dirty="0"/>
              <a:t>Though developed in the year of 2016, this JavaScript framework has already made its way into the market and has proven its </a:t>
            </a:r>
            <a:r>
              <a:rPr lang="en-US" sz="3000" dirty="0" smtClean="0"/>
              <a:t>worth. Its </a:t>
            </a:r>
            <a:r>
              <a:rPr lang="en-US" sz="3000" u="dbl" dirty="0" smtClean="0">
                <a:uFill>
                  <a:solidFill>
                    <a:schemeClr val="accent5"/>
                  </a:solidFill>
                </a:uFill>
              </a:rPr>
              <a:t>dual integration mode </a:t>
            </a:r>
            <a:r>
              <a:rPr lang="en-US" sz="3000" dirty="0" smtClean="0"/>
              <a:t>is one of the most attractive features for the creation of high-end SPA or Single Page Application. It </a:t>
            </a:r>
            <a:r>
              <a:rPr lang="en-US" sz="3000" dirty="0"/>
              <a:t>is a much reliable platform for developing cross-platform.</a:t>
            </a:r>
          </a:p>
        </p:txBody>
      </p:sp>
      <p:cxnSp>
        <p:nvCxnSpPr>
          <p:cNvPr id="12" name="Прямая со стрелкой 11"/>
          <p:cNvCxnSpPr/>
          <p:nvPr/>
        </p:nvCxnSpPr>
        <p:spPr>
          <a:xfrm flipH="1">
            <a:off x="2005263" y="1155032"/>
            <a:ext cx="2069432" cy="3801979"/>
          </a:xfrm>
          <a:prstGeom prst="straightConnector1">
            <a:avLst/>
          </a:prstGeom>
          <a:ln w="47625">
            <a:solidFill>
              <a:srgbClr val="C00000"/>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485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30441" y="3947500"/>
            <a:ext cx="10828421" cy="2246769"/>
          </a:xfrm>
          <a:prstGeom prst="rect">
            <a:avLst/>
          </a:prstGeom>
        </p:spPr>
        <p:txBody>
          <a:bodyPr wrap="square">
            <a:spAutoFit/>
          </a:bodyPr>
          <a:lstStyle/>
          <a:p>
            <a:r>
              <a:rPr lang="en-US" sz="2800" dirty="0">
                <a:solidFill>
                  <a:srgbClr val="000000"/>
                </a:solidFill>
                <a:latin typeface="-apple-system"/>
              </a:rPr>
              <a:t>Created by Facebook, React framework has earned popularity within a short period of time. In fact, it is used to develop and operate the dynamic User Interface of the web pages with high incoming traffic. It makes the use of a virtual DOM and hence, the integration of the same with any application is easier.</a:t>
            </a:r>
            <a:endParaRPr lang="en-US" sz="2800" dirty="0"/>
          </a:p>
        </p:txBody>
      </p:sp>
      <p:pic>
        <p:nvPicPr>
          <p:cNvPr id="5122" name="Picture 2" descr="Ð ÐµÐ·ÑÐ»ÑÑÐ°Ñ Ð¿Ð¾ÑÑÐºÑ Ð·Ð¾Ð±ÑÐ°Ð¶ÐµÐ½Ñ Ð·Ð° Ð·Ð°Ð¿Ð¸ÑÐ¾Ð¼ &quot;Reac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661" y="841170"/>
            <a:ext cx="9070247" cy="3094277"/>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600501" y="229450"/>
            <a:ext cx="10609806" cy="584775"/>
          </a:xfrm>
          <a:prstGeom prst="rect">
            <a:avLst/>
          </a:prstGeom>
        </p:spPr>
        <p:txBody>
          <a:bodyPr wrap="square">
            <a:spAutoFit/>
          </a:bodyPr>
          <a:lstStyle/>
          <a:p>
            <a:r>
              <a:rPr lang="en-US" sz="3200" dirty="0">
                <a:latin typeface="Verdana" panose="020B0604030504040204" pitchFamily="34" charset="0"/>
                <a:ea typeface="Verdana" panose="020B0604030504040204" pitchFamily="34" charset="0"/>
              </a:rPr>
              <a:t>2</a:t>
            </a:r>
            <a:r>
              <a:rPr lang="en-US" sz="3200" dirty="0" smtClean="0">
                <a:latin typeface="Verdana" panose="020B0604030504040204" pitchFamily="34" charset="0"/>
                <a:ea typeface="Verdana" panose="020B0604030504040204" pitchFamily="34" charset="0"/>
              </a:rPr>
              <a:t>. React</a:t>
            </a:r>
            <a:endParaRPr lang="en-US" sz="3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0889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973777" y="265355"/>
            <a:ext cx="10236530" cy="553998"/>
          </a:xfrm>
          <a:prstGeom prst="rect">
            <a:avLst/>
          </a:prstGeom>
        </p:spPr>
        <p:txBody>
          <a:bodyPr wrap="square">
            <a:spAutoFit/>
          </a:bodyPr>
          <a:lstStyle/>
          <a:p>
            <a:r>
              <a:rPr lang="en-US" sz="3000" b="1" dirty="0" smtClean="0"/>
              <a:t>What do these smart words mean???</a:t>
            </a:r>
            <a:endParaRPr lang="en-US" sz="3000" b="1" dirty="0"/>
          </a:p>
        </p:txBody>
      </p:sp>
      <p:sp>
        <p:nvSpPr>
          <p:cNvPr id="3" name="Прямоугольник 2"/>
          <p:cNvSpPr/>
          <p:nvPr/>
        </p:nvSpPr>
        <p:spPr>
          <a:xfrm>
            <a:off x="545430" y="938730"/>
            <a:ext cx="8037095" cy="3908762"/>
          </a:xfrm>
          <a:prstGeom prst="rect">
            <a:avLst/>
          </a:prstGeom>
        </p:spPr>
        <p:txBody>
          <a:bodyPr wrap="square">
            <a:spAutoFit/>
          </a:bodyPr>
          <a:lstStyle/>
          <a:p>
            <a:r>
              <a:rPr lang="en-US" sz="2600" u="sng" dirty="0" smtClean="0"/>
              <a:t>Virtual DOM</a:t>
            </a:r>
            <a:r>
              <a:rPr lang="uk-UA" sz="2600" u="sng" dirty="0" smtClean="0"/>
              <a:t/>
            </a:r>
            <a:br>
              <a:rPr lang="uk-UA" sz="2600" u="sng" dirty="0" smtClean="0"/>
            </a:br>
            <a:endParaRPr lang="en-US" sz="2600" u="sng" dirty="0"/>
          </a:p>
          <a:p>
            <a:r>
              <a:rPr lang="en-US" sz="2800" dirty="0"/>
              <a:t>The main problem of DOM is that it was never designed to create a dynamic user interface (UI). We can work with it using JavaScript and libraries like jQuery, but using them does not solve performance problems.</a:t>
            </a:r>
          </a:p>
          <a:p>
            <a:r>
              <a:rPr lang="en-US" sz="2800" dirty="0"/>
              <a:t>Look at modern social networks like Twitter, Facebook or Pinterest</a:t>
            </a:r>
            <a:r>
              <a:rPr lang="en-US" sz="2800" dirty="0" smtClean="0"/>
              <a:t>.</a:t>
            </a:r>
            <a:endParaRPr lang="en-US" sz="2800" dirty="0"/>
          </a:p>
        </p:txBody>
      </p:sp>
      <p:pic>
        <p:nvPicPr>
          <p:cNvPr id="6146" name="Picture 2" descr="Ð ÐµÐ·ÑÐ»ÑÑÐ°Ñ Ð¿Ð¾ÑÑÐºÑ Ð·Ð¾Ð±ÑÐ°Ð¶ÐµÐ½Ñ Ð·Ð° Ð·Ð°Ð¿Ð¸ÑÐ¾Ð¼ &quot;wh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39684">
            <a:off x="8115742" y="-376832"/>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45430" y="4847492"/>
            <a:ext cx="11389895" cy="954107"/>
          </a:xfrm>
          <a:prstGeom prst="rect">
            <a:avLst/>
          </a:prstGeom>
        </p:spPr>
        <p:txBody>
          <a:bodyPr wrap="square">
            <a:spAutoFit/>
          </a:bodyPr>
          <a:lstStyle/>
          <a:p>
            <a:r>
              <a:rPr lang="en-US" sz="2800" dirty="0"/>
              <a:t>After a little scrolling, we will have tens of thousands of DOM nodes, and interacting with them effectively is not an easy task</a:t>
            </a:r>
            <a:endParaRPr lang="en-US" sz="2600" dirty="0"/>
          </a:p>
        </p:txBody>
      </p:sp>
    </p:spTree>
    <p:extLst>
      <p:ext uri="{BB962C8B-B14F-4D97-AF65-F5344CB8AC3E}">
        <p14:creationId xmlns:p14="http://schemas.microsoft.com/office/powerpoint/2010/main" val="102207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45430" y="1047275"/>
            <a:ext cx="7186865" cy="2492990"/>
          </a:xfrm>
          <a:prstGeom prst="rect">
            <a:avLst/>
          </a:prstGeom>
        </p:spPr>
        <p:txBody>
          <a:bodyPr wrap="square">
            <a:spAutoFit/>
          </a:bodyPr>
          <a:lstStyle/>
          <a:p>
            <a:r>
              <a:rPr lang="en-US" sz="2600" dirty="0" smtClean="0"/>
              <a:t>For example, try moving 1000 </a:t>
            </a:r>
            <a:r>
              <a:rPr lang="en-US" sz="2600" dirty="0" err="1" smtClean="0"/>
              <a:t>divs</a:t>
            </a:r>
            <a:r>
              <a:rPr lang="en-US" sz="2600" dirty="0" smtClean="0"/>
              <a:t> 5 pixels left.</a:t>
            </a:r>
          </a:p>
          <a:p>
            <a:r>
              <a:rPr lang="en-US" sz="2600" dirty="0" smtClean="0"/>
              <a:t>It may take more than a second - this is too much for the modern Internet. You can optimize the script and use some tricks, but in the end it will only cause a headache when working with huge pages and dynamic UI.</a:t>
            </a:r>
          </a:p>
        </p:txBody>
      </p:sp>
      <p:sp>
        <p:nvSpPr>
          <p:cNvPr id="5" name="Прямоугольник 4"/>
          <p:cNvSpPr/>
          <p:nvPr/>
        </p:nvSpPr>
        <p:spPr>
          <a:xfrm>
            <a:off x="368967" y="3540265"/>
            <a:ext cx="11630528" cy="2893100"/>
          </a:xfrm>
          <a:prstGeom prst="rect">
            <a:avLst/>
          </a:prstGeom>
        </p:spPr>
        <p:txBody>
          <a:bodyPr wrap="square">
            <a:spAutoFit/>
          </a:bodyPr>
          <a:lstStyle/>
          <a:p>
            <a:r>
              <a:rPr lang="en-US" sz="2600" dirty="0"/>
              <a:t>Instead of interacting with the DOM directly, we work with its lightweight copy. We can make changes to the copy based on our needs, and then apply the changes to the real DOM</a:t>
            </a:r>
            <a:r>
              <a:rPr lang="en-US" sz="2600" dirty="0" smtClean="0"/>
              <a:t>.</a:t>
            </a:r>
            <a:r>
              <a:rPr lang="uk-UA" sz="2600" dirty="0" smtClean="0"/>
              <a:t/>
            </a:r>
            <a:br>
              <a:rPr lang="uk-UA" sz="2600" dirty="0" smtClean="0"/>
            </a:br>
            <a:r>
              <a:rPr lang="en-US" sz="2600" dirty="0" smtClean="0"/>
              <a:t>When </a:t>
            </a:r>
            <a:r>
              <a:rPr lang="en-US" sz="2600" dirty="0"/>
              <a:t>this happens, a DOM tree is compared with its virtual copy, the difference is determined and a redrawing of what has been changed is launched.</a:t>
            </a:r>
          </a:p>
          <a:p>
            <a:r>
              <a:rPr lang="en-US" sz="2600" dirty="0"/>
              <a:t>This approach works faster, because it does not include all the heavyweight parts of the real DOM.</a:t>
            </a:r>
            <a:endParaRPr lang="en-US" sz="2600" dirty="0"/>
          </a:p>
        </p:txBody>
      </p:sp>
      <p:sp>
        <p:nvSpPr>
          <p:cNvPr id="6" name="Прямоугольник 5"/>
          <p:cNvSpPr/>
          <p:nvPr/>
        </p:nvSpPr>
        <p:spPr>
          <a:xfrm>
            <a:off x="545431" y="305245"/>
            <a:ext cx="10236530" cy="553998"/>
          </a:xfrm>
          <a:prstGeom prst="rect">
            <a:avLst/>
          </a:prstGeom>
        </p:spPr>
        <p:txBody>
          <a:bodyPr wrap="square">
            <a:spAutoFit/>
          </a:bodyPr>
          <a:lstStyle/>
          <a:p>
            <a:r>
              <a:rPr lang="en-US" sz="3000" b="1" dirty="0" smtClean="0"/>
              <a:t>What do these smart words mean???</a:t>
            </a:r>
            <a:endParaRPr lang="en-US" sz="3000" b="1" dirty="0"/>
          </a:p>
        </p:txBody>
      </p:sp>
      <p:pic>
        <p:nvPicPr>
          <p:cNvPr id="7" name="Picture 2" descr="Ð ÐµÐ·ÑÐ»ÑÑÐ°Ñ Ð¿Ð¾ÑÑÐºÑ Ð·Ð¾Ð±ÑÐ°Ð¶ÐµÐ½Ñ Ð·Ð° Ð·Ð°Ð¿Ð¸ÑÐ¾Ð¼ &quot;wh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39684">
            <a:off x="7891151" y="-667226"/>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635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81062" y="142175"/>
            <a:ext cx="10236530" cy="584775"/>
          </a:xfrm>
          <a:prstGeom prst="rect">
            <a:avLst/>
          </a:prstGeom>
        </p:spPr>
        <p:txBody>
          <a:bodyPr wrap="square">
            <a:spAutoFit/>
          </a:bodyPr>
          <a:lstStyle/>
          <a:p>
            <a:r>
              <a:rPr lang="en-US" sz="3200" dirty="0" smtClean="0">
                <a:latin typeface="Verdana" panose="020B0604030504040204" pitchFamily="34" charset="0"/>
                <a:ea typeface="Verdana" panose="020B0604030504040204" pitchFamily="34" charset="0"/>
              </a:rPr>
              <a:t>1. Angular</a:t>
            </a:r>
            <a:endParaRPr lang="en-US" sz="3200" dirty="0">
              <a:latin typeface="Verdana" panose="020B0604030504040204" pitchFamily="34" charset="0"/>
              <a:ea typeface="Verdana" panose="020B0604030504040204" pitchFamily="34" charset="0"/>
            </a:endParaRPr>
          </a:p>
        </p:txBody>
      </p:sp>
      <p:pic>
        <p:nvPicPr>
          <p:cNvPr id="4" name="Рисунок 3"/>
          <p:cNvPicPr>
            <a:picLocks noChangeAspect="1"/>
          </p:cNvPicPr>
          <p:nvPr/>
        </p:nvPicPr>
        <p:blipFill>
          <a:blip r:embed="rId2"/>
          <a:stretch>
            <a:fillRect/>
          </a:stretch>
        </p:blipFill>
        <p:spPr>
          <a:xfrm>
            <a:off x="1856119" y="810822"/>
            <a:ext cx="8170197" cy="4065979"/>
          </a:xfrm>
          <a:prstGeom prst="rect">
            <a:avLst/>
          </a:prstGeom>
        </p:spPr>
      </p:pic>
      <p:sp>
        <p:nvSpPr>
          <p:cNvPr id="6" name="Прямоугольник 5"/>
          <p:cNvSpPr/>
          <p:nvPr/>
        </p:nvSpPr>
        <p:spPr>
          <a:xfrm>
            <a:off x="695025" y="4415135"/>
            <a:ext cx="10660918" cy="2092881"/>
          </a:xfrm>
          <a:prstGeom prst="rect">
            <a:avLst/>
          </a:prstGeom>
        </p:spPr>
        <p:txBody>
          <a:bodyPr wrap="square">
            <a:spAutoFit/>
          </a:bodyPr>
          <a:lstStyle/>
          <a:p>
            <a:r>
              <a:rPr lang="en-US" sz="2600" dirty="0"/>
              <a:t>One of the most powerful, efficient, and open-source JavaScript frameworks is Angular. This framework is operated by the Google and is basically implemented to use for developing Single Page Application (SPA). It extends the HTML into the application and interprets the attributes in order to perform data binding.</a:t>
            </a:r>
          </a:p>
        </p:txBody>
      </p:sp>
      <p:sp>
        <p:nvSpPr>
          <p:cNvPr id="7" name="Сердце 6"/>
          <p:cNvSpPr/>
          <p:nvPr/>
        </p:nvSpPr>
        <p:spPr>
          <a:xfrm rot="1310808">
            <a:off x="8748221" y="562252"/>
            <a:ext cx="2214016" cy="2027452"/>
          </a:xfrm>
          <a:prstGeom prst="heart">
            <a:avLst/>
          </a:prstGeom>
          <a:solidFill>
            <a:srgbClr val="C0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8"/>
          <p:cNvSpPr/>
          <p:nvPr/>
        </p:nvSpPr>
        <p:spPr>
          <a:xfrm rot="1438035">
            <a:off x="9209058" y="1208484"/>
            <a:ext cx="1292341" cy="523220"/>
          </a:xfrm>
          <a:prstGeom prst="rect">
            <a:avLst/>
          </a:prstGeom>
        </p:spPr>
        <p:txBody>
          <a:bodyPr wrap="none">
            <a:spAutoFit/>
          </a:bodyPr>
          <a:lstStyle/>
          <a:p>
            <a:r>
              <a:rPr lang="en-US" sz="2800" b="1" dirty="0" smtClean="0">
                <a:solidFill>
                  <a:schemeClr val="bg1"/>
                </a:solidFill>
              </a:rPr>
              <a:t>Winner</a:t>
            </a:r>
            <a:endParaRPr lang="en-US" sz="2800" b="1" dirty="0">
              <a:solidFill>
                <a:schemeClr val="bg1"/>
              </a:solidFill>
            </a:endParaRPr>
          </a:p>
        </p:txBody>
      </p:sp>
    </p:spTree>
    <p:extLst>
      <p:ext uri="{BB962C8B-B14F-4D97-AF65-F5344CB8AC3E}">
        <p14:creationId xmlns:p14="http://schemas.microsoft.com/office/powerpoint/2010/main" val="88001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502518" y="0"/>
            <a:ext cx="11063839" cy="1015663"/>
          </a:xfrm>
          <a:prstGeom prst="rect">
            <a:avLst/>
          </a:prstGeom>
        </p:spPr>
        <p:txBody>
          <a:bodyPr wrap="square">
            <a:spAutoFit/>
          </a:bodyPr>
          <a:lstStyle/>
          <a:p>
            <a:r>
              <a:rPr lang="en-US" sz="6000" dirty="0" smtClean="0">
                <a:latin typeface="Forte" panose="03060902040502070203" pitchFamily="66" charset="0"/>
              </a:rPr>
              <a:t>Thank you for your attention! &lt;</a:t>
            </a:r>
            <a:r>
              <a:rPr lang="ru-RU" sz="6000" dirty="0" smtClean="0">
                <a:latin typeface="Forte" panose="03060902040502070203" pitchFamily="66" charset="0"/>
              </a:rPr>
              <a:t>З</a:t>
            </a:r>
            <a:endParaRPr lang="en-US" sz="6000" dirty="0">
              <a:latin typeface="Forte" panose="03060902040502070203" pitchFamily="66" charset="0"/>
            </a:endParaRPr>
          </a:p>
        </p:txBody>
      </p:sp>
      <p:sp>
        <p:nvSpPr>
          <p:cNvPr id="9" name="Прямоугольник 8"/>
          <p:cNvSpPr/>
          <p:nvPr/>
        </p:nvSpPr>
        <p:spPr>
          <a:xfrm rot="1438035">
            <a:off x="9209058" y="1208484"/>
            <a:ext cx="1292341" cy="523220"/>
          </a:xfrm>
          <a:prstGeom prst="rect">
            <a:avLst/>
          </a:prstGeom>
        </p:spPr>
        <p:txBody>
          <a:bodyPr wrap="none">
            <a:spAutoFit/>
          </a:bodyPr>
          <a:lstStyle/>
          <a:p>
            <a:r>
              <a:rPr lang="en-US" sz="2800" b="1" dirty="0" smtClean="0">
                <a:solidFill>
                  <a:schemeClr val="bg1"/>
                </a:solidFill>
              </a:rPr>
              <a:t>Winner</a:t>
            </a:r>
            <a:endParaRPr lang="en-US" sz="2800" b="1" dirty="0">
              <a:solidFill>
                <a:schemeClr val="bg1"/>
              </a:solidFill>
            </a:endParaRPr>
          </a:p>
        </p:txBody>
      </p:sp>
      <p:pic>
        <p:nvPicPr>
          <p:cNvPr id="21506" name="Picture 2" descr="Ð ÐµÐ·ÑÐ»ÑÑÐ°Ñ Ð¿Ð¾ÑÑÐºÑ Ð·Ð¾Ð±ÑÐ°Ð¶ÐµÐ½Ñ Ð·Ð° Ð·Ð°Ð¿Ð¸ÑÐ¾Ð¼ &quot;kitti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10" y="1151011"/>
            <a:ext cx="5417943" cy="405262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5550568" y="968556"/>
            <a:ext cx="6641432" cy="5693866"/>
          </a:xfrm>
          <a:prstGeom prst="rect">
            <a:avLst/>
          </a:prstGeom>
        </p:spPr>
        <p:txBody>
          <a:bodyPr wrap="square">
            <a:spAutoFit/>
          </a:bodyPr>
          <a:lstStyle/>
          <a:p>
            <a:r>
              <a:rPr lang="en-US" sz="2600" dirty="0" smtClean="0"/>
              <a:t>Too little information for you?</a:t>
            </a:r>
          </a:p>
          <a:p>
            <a:r>
              <a:rPr lang="en-US" sz="2600" dirty="0" smtClean="0"/>
              <a:t>Here are the sources:</a:t>
            </a:r>
          </a:p>
          <a:p>
            <a:r>
              <a:rPr lang="en-US" sz="2600" dirty="0" smtClean="0"/>
              <a:t>JavaScript: </a:t>
            </a:r>
            <a:r>
              <a:rPr lang="en-US" sz="2600" dirty="0" smtClean="0">
                <a:hlinkClick r:id="rId3"/>
              </a:rPr>
              <a:t>https</a:t>
            </a:r>
            <a:r>
              <a:rPr lang="en-US" sz="2600" dirty="0">
                <a:hlinkClick r:id="rId3"/>
              </a:rPr>
              <a:t>://</a:t>
            </a:r>
            <a:r>
              <a:rPr lang="en-US" sz="2600" dirty="0" smtClean="0">
                <a:hlinkClick r:id="rId3"/>
              </a:rPr>
              <a:t>www.w3schools.com/js/default.asp</a:t>
            </a:r>
            <a:endParaRPr lang="en-US" sz="2600" dirty="0" smtClean="0"/>
          </a:p>
          <a:p>
            <a:r>
              <a:rPr lang="en-US" sz="2600" dirty="0" smtClean="0"/>
              <a:t>jQuery: </a:t>
            </a:r>
            <a:r>
              <a:rPr lang="en-US" sz="2600" dirty="0" smtClean="0">
                <a:hlinkClick r:id="rId4"/>
              </a:rPr>
              <a:t>https</a:t>
            </a:r>
            <a:r>
              <a:rPr lang="en-US" sz="2600" dirty="0">
                <a:hlinkClick r:id="rId4"/>
              </a:rPr>
              <a:t>://</a:t>
            </a:r>
            <a:r>
              <a:rPr lang="en-US" sz="2600" dirty="0" smtClean="0">
                <a:hlinkClick r:id="rId4"/>
              </a:rPr>
              <a:t>www.w3schools.com/jquery/default.asp</a:t>
            </a:r>
            <a:endParaRPr lang="en-US" sz="2600" dirty="0" smtClean="0"/>
          </a:p>
          <a:p>
            <a:r>
              <a:rPr lang="en-US" sz="2600" dirty="0" smtClean="0"/>
              <a:t>Velocity: </a:t>
            </a:r>
            <a:r>
              <a:rPr lang="en-US" sz="2600" dirty="0" smtClean="0">
                <a:hlinkClick r:id="rId5"/>
              </a:rPr>
              <a:t>http</a:t>
            </a:r>
            <a:r>
              <a:rPr lang="en-US" sz="2600" dirty="0">
                <a:hlinkClick r:id="rId5"/>
              </a:rPr>
              <a:t>://</a:t>
            </a:r>
            <a:r>
              <a:rPr lang="en-US" sz="2600" dirty="0" smtClean="0">
                <a:hlinkClick r:id="rId5"/>
              </a:rPr>
              <a:t>www.independent-software.com/velocity-js-tutorial-accelerated-javascript-animation.html</a:t>
            </a:r>
            <a:endParaRPr lang="en-US" sz="2600" dirty="0" smtClean="0"/>
          </a:p>
          <a:p>
            <a:r>
              <a:rPr lang="en-US" sz="2600" dirty="0" smtClean="0"/>
              <a:t>Frameworks overview: </a:t>
            </a:r>
            <a:r>
              <a:rPr lang="en-US" sz="2600" dirty="0" smtClean="0">
                <a:hlinkClick r:id="rId6"/>
              </a:rPr>
              <a:t>https</a:t>
            </a:r>
            <a:r>
              <a:rPr lang="en-US" sz="2600" dirty="0">
                <a:hlinkClick r:id="rId6"/>
              </a:rPr>
              <a:t>://</a:t>
            </a:r>
            <a:r>
              <a:rPr lang="en-US" sz="2600" dirty="0" smtClean="0">
                <a:hlinkClick r:id="rId6"/>
              </a:rPr>
              <a:t>hackr.io/blog/10-best-javascript-frameworks-2019</a:t>
            </a:r>
            <a:r>
              <a:rPr lang="en-US" sz="2600" dirty="0" smtClean="0"/>
              <a:t/>
            </a:r>
            <a:br>
              <a:rPr lang="en-US" sz="2600" dirty="0" smtClean="0"/>
            </a:br>
            <a:endParaRPr lang="en-US" sz="2600" dirty="0" smtClean="0"/>
          </a:p>
          <a:p>
            <a:endParaRPr lang="en-US" sz="2600" dirty="0"/>
          </a:p>
        </p:txBody>
      </p:sp>
      <p:sp>
        <p:nvSpPr>
          <p:cNvPr id="2" name="Прямоугольник 1"/>
          <p:cNvSpPr/>
          <p:nvPr/>
        </p:nvSpPr>
        <p:spPr>
          <a:xfrm>
            <a:off x="117510" y="5203634"/>
            <a:ext cx="9636090" cy="2369880"/>
          </a:xfrm>
          <a:prstGeom prst="rect">
            <a:avLst/>
          </a:prstGeom>
        </p:spPr>
        <p:txBody>
          <a:bodyPr wrap="square">
            <a:spAutoFit/>
          </a:bodyPr>
          <a:lstStyle/>
          <a:p>
            <a:r>
              <a:rPr lang="en-US" sz="2600" dirty="0"/>
              <a:t>Other </a:t>
            </a:r>
            <a:r>
              <a:rPr lang="en-US" sz="2600" dirty="0" smtClean="0"/>
              <a:t>stuff: </a:t>
            </a:r>
            <a:r>
              <a:rPr lang="en-US" sz="2600" dirty="0" smtClean="0">
                <a:hlinkClick r:id="rId7"/>
              </a:rPr>
              <a:t>https</a:t>
            </a:r>
            <a:r>
              <a:rPr lang="en-US" sz="2600" dirty="0">
                <a:hlinkClick r:id="rId7"/>
              </a:rPr>
              <a:t>://</a:t>
            </a:r>
            <a:r>
              <a:rPr lang="en-US" sz="2600" dirty="0" smtClean="0">
                <a:hlinkClick r:id="rId7"/>
              </a:rPr>
              <a:t>github.com/sole/tween.js/blob/master/docs/user_guide.md</a:t>
            </a:r>
            <a:endParaRPr lang="en-US" sz="2600" dirty="0" smtClean="0"/>
          </a:p>
          <a:p>
            <a:r>
              <a:rPr lang="en-US" sz="2600" dirty="0">
                <a:hlinkClick r:id="rId8"/>
              </a:rPr>
              <a:t>https://habr.com/ru/post/256965</a:t>
            </a:r>
            <a:r>
              <a:rPr lang="en-US" sz="2600" dirty="0" smtClean="0">
                <a:hlinkClick r:id="rId8"/>
              </a:rPr>
              <a:t>/</a:t>
            </a:r>
            <a:endParaRPr lang="en-US" sz="2600" dirty="0" smtClean="0"/>
          </a:p>
          <a:p>
            <a:r>
              <a:rPr lang="en-US" sz="2600" dirty="0">
                <a:hlinkClick r:id="rId9"/>
              </a:rPr>
              <a:t>https://habr.com/ru/post/42426</a:t>
            </a:r>
            <a:r>
              <a:rPr lang="en-US" sz="2600" dirty="0" smtClean="0">
                <a:hlinkClick r:id="rId9"/>
              </a:rPr>
              <a:t>/</a:t>
            </a:r>
            <a:endParaRPr lang="en-US" sz="2600" dirty="0" smtClean="0"/>
          </a:p>
          <a:p>
            <a:endParaRPr lang="en-US" sz="2600" dirty="0" smtClean="0"/>
          </a:p>
          <a:p>
            <a:endParaRPr lang="en-US" dirty="0"/>
          </a:p>
        </p:txBody>
      </p:sp>
    </p:spTree>
    <p:extLst>
      <p:ext uri="{BB962C8B-B14F-4D97-AF65-F5344CB8AC3E}">
        <p14:creationId xmlns:p14="http://schemas.microsoft.com/office/powerpoint/2010/main" val="341192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Ð ÐµÐ·ÑÐ»ÑÑÐ°Ñ Ð¿Ð¾ÑÑÐºÑ Ð·Ð¾Ð±ÑÐ°Ð¶ÐµÐ½Ñ Ð·Ð° Ð·Ð°Ð¿Ð¸ÑÐ¾Ð¼ &quot;javascript mem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1240" y="-438319"/>
            <a:ext cx="4560760" cy="6935372"/>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44379" y="634518"/>
            <a:ext cx="7486861" cy="2400657"/>
          </a:xfrm>
          <a:prstGeom prst="rect">
            <a:avLst/>
          </a:prstGeom>
        </p:spPr>
        <p:txBody>
          <a:bodyPr wrap="square">
            <a:spAutoFit/>
          </a:bodyPr>
          <a:lstStyle/>
          <a:p>
            <a:r>
              <a:rPr lang="en-US" sz="3000" u="sng" dirty="0" smtClean="0"/>
              <a:t>1. Accidentally Using </a:t>
            </a:r>
            <a:r>
              <a:rPr lang="en-US" sz="3000" u="sng" dirty="0"/>
              <a:t>the </a:t>
            </a:r>
            <a:r>
              <a:rPr lang="en-US" sz="3000" u="sng" dirty="0" smtClean="0"/>
              <a:t>Assignment Operator </a:t>
            </a:r>
          </a:p>
          <a:p>
            <a:r>
              <a:rPr lang="en-US" sz="3000" dirty="0" smtClean="0"/>
              <a:t>JavaScript </a:t>
            </a:r>
            <a:r>
              <a:rPr lang="en-US" sz="3000" dirty="0"/>
              <a:t>programs may generate unexpected results if a programmer accidentally uses an assignment operator (=), instead of a comparison operator (==) in an if statement. </a:t>
            </a:r>
          </a:p>
        </p:txBody>
      </p:sp>
      <p:sp>
        <p:nvSpPr>
          <p:cNvPr id="9" name="Прямоугольник 8"/>
          <p:cNvSpPr/>
          <p:nvPr/>
        </p:nvSpPr>
        <p:spPr>
          <a:xfrm>
            <a:off x="739810" y="129526"/>
            <a:ext cx="5947462" cy="584775"/>
          </a:xfrm>
          <a:prstGeom prst="rect">
            <a:avLst/>
          </a:prstGeom>
        </p:spPr>
        <p:txBody>
          <a:bodyPr wrap="none">
            <a:spAutoFit/>
          </a:bodyPr>
          <a:lstStyle/>
          <a:p>
            <a:r>
              <a:rPr lang="en-US" sz="3200" b="1" dirty="0" smtClean="0">
                <a:solidFill>
                  <a:srgbClr val="000000"/>
                </a:solidFill>
                <a:latin typeface="arial" panose="020B0604020202020204" pitchFamily="34" charset="0"/>
              </a:rPr>
              <a:t>JavaScript </a:t>
            </a:r>
            <a:r>
              <a:rPr lang="en-US" sz="3200" b="1" dirty="0" smtClean="0">
                <a:solidFill>
                  <a:srgbClr val="000000"/>
                </a:solidFill>
                <a:latin typeface="arial" panose="020B0604020202020204" pitchFamily="34" charset="0"/>
              </a:rPr>
              <a:t>common mistakes</a:t>
            </a:r>
            <a:endParaRPr lang="en-US" sz="3200" b="1" i="0" dirty="0">
              <a:solidFill>
                <a:srgbClr val="000000"/>
              </a:solidFill>
              <a:effectLst/>
              <a:latin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44379" y="3029367"/>
            <a:ext cx="4797694" cy="2344738"/>
          </a:xfrm>
          <a:prstGeom prst="rect">
            <a:avLst/>
          </a:prstGeom>
        </p:spPr>
      </p:pic>
      <p:pic>
        <p:nvPicPr>
          <p:cNvPr id="10" name="Рисунок 9"/>
          <p:cNvPicPr>
            <a:picLocks noChangeAspect="1"/>
          </p:cNvPicPr>
          <p:nvPr/>
        </p:nvPicPr>
        <p:blipFill>
          <a:blip r:embed="rId4"/>
          <a:stretch>
            <a:fillRect/>
          </a:stretch>
        </p:blipFill>
        <p:spPr>
          <a:xfrm>
            <a:off x="3191604" y="4614558"/>
            <a:ext cx="4214272" cy="1998864"/>
          </a:xfrm>
          <a:prstGeom prst="rect">
            <a:avLst/>
          </a:prstGeom>
        </p:spPr>
      </p:pic>
    </p:spTree>
    <p:extLst>
      <p:ext uri="{BB962C8B-B14F-4D97-AF65-F5344CB8AC3E}">
        <p14:creationId xmlns:p14="http://schemas.microsoft.com/office/powerpoint/2010/main" val="114876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481264" y="220975"/>
            <a:ext cx="11823032" cy="1477328"/>
          </a:xfrm>
          <a:prstGeom prst="rect">
            <a:avLst/>
          </a:prstGeom>
        </p:spPr>
        <p:txBody>
          <a:bodyPr wrap="square">
            <a:spAutoFit/>
          </a:bodyPr>
          <a:lstStyle/>
          <a:p>
            <a:r>
              <a:rPr lang="en-US" sz="3000" u="sng" dirty="0" smtClean="0"/>
              <a:t>2. Expecting </a:t>
            </a:r>
            <a:r>
              <a:rPr lang="en-US" sz="3000" u="sng" dirty="0"/>
              <a:t>Loose Comparison </a:t>
            </a:r>
            <a:endParaRPr lang="en-US" sz="3000" u="sng" dirty="0" smtClean="0"/>
          </a:p>
          <a:p>
            <a:r>
              <a:rPr lang="en-US" sz="3000" dirty="0"/>
              <a:t>It is a common mistake to forget that switch statements use strict comparison:</a:t>
            </a:r>
          </a:p>
        </p:txBody>
      </p:sp>
      <p:pic>
        <p:nvPicPr>
          <p:cNvPr id="2" name="Рисунок 1"/>
          <p:cNvPicPr>
            <a:picLocks noChangeAspect="1"/>
          </p:cNvPicPr>
          <p:nvPr/>
        </p:nvPicPr>
        <p:blipFill>
          <a:blip r:embed="rId2"/>
          <a:stretch>
            <a:fillRect/>
          </a:stretch>
        </p:blipFill>
        <p:spPr>
          <a:xfrm>
            <a:off x="241396" y="1698303"/>
            <a:ext cx="5888725" cy="3194537"/>
          </a:xfrm>
          <a:prstGeom prst="rect">
            <a:avLst/>
          </a:prstGeom>
        </p:spPr>
      </p:pic>
      <p:pic>
        <p:nvPicPr>
          <p:cNvPr id="3" name="Рисунок 2"/>
          <p:cNvPicPr>
            <a:picLocks noChangeAspect="1"/>
          </p:cNvPicPr>
          <p:nvPr/>
        </p:nvPicPr>
        <p:blipFill>
          <a:blip r:embed="rId3"/>
          <a:stretch>
            <a:fillRect/>
          </a:stretch>
        </p:blipFill>
        <p:spPr>
          <a:xfrm>
            <a:off x="6130121" y="3496098"/>
            <a:ext cx="5740271" cy="2793485"/>
          </a:xfrm>
          <a:prstGeom prst="rect">
            <a:avLst/>
          </a:prstGeom>
        </p:spPr>
      </p:pic>
    </p:spTree>
    <p:extLst>
      <p:ext uri="{BB962C8B-B14F-4D97-AF65-F5344CB8AC3E}">
        <p14:creationId xmlns:p14="http://schemas.microsoft.com/office/powerpoint/2010/main" val="3101456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481264" y="220975"/>
            <a:ext cx="11823032" cy="553998"/>
          </a:xfrm>
          <a:prstGeom prst="rect">
            <a:avLst/>
          </a:prstGeom>
        </p:spPr>
        <p:txBody>
          <a:bodyPr wrap="square">
            <a:spAutoFit/>
          </a:bodyPr>
          <a:lstStyle/>
          <a:p>
            <a:r>
              <a:rPr lang="en-US" sz="3000" u="sng" dirty="0" smtClean="0"/>
              <a:t>3. Confusing </a:t>
            </a:r>
            <a:r>
              <a:rPr lang="en-US" sz="3000" u="sng" dirty="0"/>
              <a:t>Addition &amp; </a:t>
            </a:r>
            <a:r>
              <a:rPr lang="en-US" sz="3000" u="sng" dirty="0" smtClean="0"/>
              <a:t>Concatenation</a:t>
            </a:r>
          </a:p>
        </p:txBody>
      </p:sp>
      <p:pic>
        <p:nvPicPr>
          <p:cNvPr id="4" name="Рисунок 3"/>
          <p:cNvPicPr>
            <a:picLocks noChangeAspect="1"/>
          </p:cNvPicPr>
          <p:nvPr/>
        </p:nvPicPr>
        <p:blipFill>
          <a:blip r:embed="rId2"/>
          <a:stretch>
            <a:fillRect/>
          </a:stretch>
        </p:blipFill>
        <p:spPr>
          <a:xfrm>
            <a:off x="481264" y="774973"/>
            <a:ext cx="9416715" cy="1262034"/>
          </a:xfrm>
          <a:prstGeom prst="rect">
            <a:avLst/>
          </a:prstGeom>
        </p:spPr>
      </p:pic>
      <p:sp>
        <p:nvSpPr>
          <p:cNvPr id="6" name="Прямоугольник 5"/>
          <p:cNvSpPr/>
          <p:nvPr/>
        </p:nvSpPr>
        <p:spPr>
          <a:xfrm>
            <a:off x="481264" y="2025917"/>
            <a:ext cx="11823032" cy="553998"/>
          </a:xfrm>
          <a:prstGeom prst="rect">
            <a:avLst/>
          </a:prstGeom>
        </p:spPr>
        <p:txBody>
          <a:bodyPr wrap="square">
            <a:spAutoFit/>
          </a:bodyPr>
          <a:lstStyle/>
          <a:p>
            <a:r>
              <a:rPr lang="en-US" sz="3000" u="sng" dirty="0"/>
              <a:t>4. Misunderstanding Floats</a:t>
            </a:r>
            <a:endParaRPr lang="en-US" sz="3000" u="sng" dirty="0" smtClean="0"/>
          </a:p>
        </p:txBody>
      </p:sp>
      <p:pic>
        <p:nvPicPr>
          <p:cNvPr id="5" name="Рисунок 4"/>
          <p:cNvPicPr>
            <a:picLocks noChangeAspect="1"/>
          </p:cNvPicPr>
          <p:nvPr/>
        </p:nvPicPr>
        <p:blipFill>
          <a:blip r:embed="rId3"/>
          <a:stretch>
            <a:fillRect/>
          </a:stretch>
        </p:blipFill>
        <p:spPr>
          <a:xfrm>
            <a:off x="481264" y="2579915"/>
            <a:ext cx="8925712" cy="1673571"/>
          </a:xfrm>
          <a:prstGeom prst="rect">
            <a:avLst/>
          </a:prstGeom>
        </p:spPr>
      </p:pic>
      <p:pic>
        <p:nvPicPr>
          <p:cNvPr id="8" name="Рисунок 7"/>
          <p:cNvPicPr>
            <a:picLocks noChangeAspect="1"/>
          </p:cNvPicPr>
          <p:nvPr/>
        </p:nvPicPr>
        <p:blipFill>
          <a:blip r:embed="rId4"/>
          <a:stretch>
            <a:fillRect/>
          </a:stretch>
        </p:blipFill>
        <p:spPr>
          <a:xfrm>
            <a:off x="481264" y="4143931"/>
            <a:ext cx="8500324" cy="2256869"/>
          </a:xfrm>
          <a:prstGeom prst="rect">
            <a:avLst/>
          </a:prstGeom>
        </p:spPr>
      </p:pic>
    </p:spTree>
    <p:extLst>
      <p:ext uri="{BB962C8B-B14F-4D97-AF65-F5344CB8AC3E}">
        <p14:creationId xmlns:p14="http://schemas.microsoft.com/office/powerpoint/2010/main" val="362335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481264" y="220975"/>
            <a:ext cx="11823032" cy="1477328"/>
          </a:xfrm>
          <a:prstGeom prst="rect">
            <a:avLst/>
          </a:prstGeom>
        </p:spPr>
        <p:txBody>
          <a:bodyPr wrap="square">
            <a:spAutoFit/>
          </a:bodyPr>
          <a:lstStyle/>
          <a:p>
            <a:r>
              <a:rPr lang="en-US" sz="3000" u="sng" dirty="0"/>
              <a:t>5</a:t>
            </a:r>
            <a:r>
              <a:rPr lang="en-US" sz="3000" u="sng" dirty="0" smtClean="0"/>
              <a:t>. </a:t>
            </a:r>
            <a:r>
              <a:rPr lang="en-US" sz="3000" u="sng" dirty="0"/>
              <a:t>Breaking a Return Statement</a:t>
            </a:r>
            <a:endParaRPr lang="en-US" sz="3000" u="sng" dirty="0" smtClean="0"/>
          </a:p>
          <a:p>
            <a:r>
              <a:rPr lang="en-US" sz="3000" dirty="0"/>
              <a:t>It is a default JavaScript behavior to close a statement automatically at the end of a line.</a:t>
            </a:r>
          </a:p>
        </p:txBody>
      </p:sp>
      <p:pic>
        <p:nvPicPr>
          <p:cNvPr id="4" name="Рисунок 3"/>
          <p:cNvPicPr>
            <a:picLocks noChangeAspect="1"/>
          </p:cNvPicPr>
          <p:nvPr/>
        </p:nvPicPr>
        <p:blipFill>
          <a:blip r:embed="rId2"/>
          <a:stretch>
            <a:fillRect/>
          </a:stretch>
        </p:blipFill>
        <p:spPr>
          <a:xfrm>
            <a:off x="481264" y="1569966"/>
            <a:ext cx="4472348" cy="3162455"/>
          </a:xfrm>
          <a:prstGeom prst="rect">
            <a:avLst/>
          </a:prstGeom>
        </p:spPr>
      </p:pic>
      <p:sp>
        <p:nvSpPr>
          <p:cNvPr id="5" name="Rectangle 1"/>
          <p:cNvSpPr>
            <a:spLocks noChangeArrowheads="1"/>
          </p:cNvSpPr>
          <p:nvPr/>
        </p:nvSpPr>
        <p:spPr bwMode="auto">
          <a:xfrm>
            <a:off x="5791198" y="1698303"/>
            <a:ext cx="6072496" cy="49244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smtClean="0">
                <a:ln>
                  <a:noFill/>
                </a:ln>
                <a:solidFill>
                  <a:srgbClr val="000000"/>
                </a:solidFill>
                <a:effectLst/>
                <a:latin typeface="Verdana" panose="020B0604030504040204" pitchFamily="34" charset="0"/>
              </a:rPr>
              <a:t>The function will return </a:t>
            </a:r>
            <a:r>
              <a:rPr kumimoji="0" lang="en-US" altLang="en-US" sz="2600" b="0" i="0" u="none" strike="noStrike" cap="none" normalizeH="0" baseline="0" dirty="0" smtClean="0">
                <a:ln>
                  <a:noFill/>
                </a:ln>
                <a:solidFill>
                  <a:srgbClr val="DC143C"/>
                </a:solidFill>
                <a:effectLst/>
                <a:latin typeface="Consolas" panose="020B0609020204030204" pitchFamily="49" charset="0"/>
              </a:rPr>
              <a:t>undefined</a:t>
            </a:r>
            <a:r>
              <a:rPr kumimoji="0" lang="en-US" altLang="en-US" sz="2600" b="0" i="0" u="none" strike="noStrike" cap="none" normalizeH="0" baseline="0" dirty="0" smtClean="0">
                <a:ln>
                  <a:noFill/>
                </a:ln>
                <a:solidFill>
                  <a:srgbClr val="000000"/>
                </a:solidFill>
                <a:effectLst/>
                <a:latin typeface="Verdana" panose="020B0604030504040204" pitchFamily="34" charset="0"/>
              </a:rPr>
              <a:t>!</a:t>
            </a:r>
            <a:r>
              <a:rPr kumimoji="0" lang="en-US" altLang="en-US" sz="2600" b="0" i="0" u="none" strike="noStrike" cap="none" normalizeH="0" baseline="0" dirty="0" smtClean="0">
                <a:ln>
                  <a:noFill/>
                </a:ln>
                <a:solidFill>
                  <a:schemeClr val="tx1"/>
                </a:solidFill>
                <a:effectLst/>
              </a:rPr>
              <a:t> </a:t>
            </a:r>
          </a:p>
        </p:txBody>
      </p:sp>
      <p:sp>
        <p:nvSpPr>
          <p:cNvPr id="6" name="Прямоугольник 5"/>
          <p:cNvSpPr/>
          <p:nvPr/>
        </p:nvSpPr>
        <p:spPr>
          <a:xfrm>
            <a:off x="6057424" y="2344634"/>
            <a:ext cx="5540043" cy="830997"/>
          </a:xfrm>
          <a:prstGeom prst="rect">
            <a:avLst/>
          </a:prstGeom>
        </p:spPr>
        <p:txBody>
          <a:bodyPr wrap="none">
            <a:spAutoFit/>
          </a:bodyPr>
          <a:lstStyle/>
          <a:p>
            <a:r>
              <a:rPr lang="en-US" sz="2400" dirty="0">
                <a:solidFill>
                  <a:srgbClr val="000000"/>
                </a:solidFill>
                <a:latin typeface="Verdana" panose="020B0604030504040204" pitchFamily="34" charset="0"/>
              </a:rPr>
              <a:t>Why? Because JavaScript thought </a:t>
            </a:r>
            <a:endParaRPr lang="en-US" sz="2400" dirty="0" smtClean="0">
              <a:solidFill>
                <a:srgbClr val="000000"/>
              </a:solidFill>
              <a:latin typeface="Verdana" panose="020B0604030504040204" pitchFamily="34" charset="0"/>
            </a:endParaRPr>
          </a:p>
          <a:p>
            <a:r>
              <a:rPr lang="en-US" sz="2400" dirty="0" smtClean="0">
                <a:solidFill>
                  <a:srgbClr val="000000"/>
                </a:solidFill>
                <a:latin typeface="Verdana" panose="020B0604030504040204" pitchFamily="34" charset="0"/>
              </a:rPr>
              <a:t>you </a:t>
            </a:r>
            <a:r>
              <a:rPr lang="en-US" sz="2400" dirty="0">
                <a:solidFill>
                  <a:srgbClr val="000000"/>
                </a:solidFill>
                <a:latin typeface="Verdana" panose="020B0604030504040204" pitchFamily="34" charset="0"/>
              </a:rPr>
              <a:t>meant:</a:t>
            </a:r>
            <a:endParaRPr lang="en-US" sz="2400" dirty="0"/>
          </a:p>
        </p:txBody>
      </p:sp>
      <p:pic>
        <p:nvPicPr>
          <p:cNvPr id="8" name="Рисунок 7"/>
          <p:cNvPicPr>
            <a:picLocks noChangeAspect="1"/>
          </p:cNvPicPr>
          <p:nvPr/>
        </p:nvPicPr>
        <p:blipFill>
          <a:blip r:embed="rId3"/>
          <a:stretch>
            <a:fillRect/>
          </a:stretch>
        </p:blipFill>
        <p:spPr>
          <a:xfrm>
            <a:off x="6057424" y="3175630"/>
            <a:ext cx="4966584" cy="3529969"/>
          </a:xfrm>
          <a:prstGeom prst="rect">
            <a:avLst/>
          </a:prstGeom>
        </p:spPr>
      </p:pic>
    </p:spTree>
    <p:extLst>
      <p:ext uri="{BB962C8B-B14F-4D97-AF65-F5344CB8AC3E}">
        <p14:creationId xmlns:p14="http://schemas.microsoft.com/office/powerpoint/2010/main" val="2856960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481261" y="2763596"/>
            <a:ext cx="11823032" cy="1938992"/>
          </a:xfrm>
          <a:prstGeom prst="rect">
            <a:avLst/>
          </a:prstGeom>
        </p:spPr>
        <p:txBody>
          <a:bodyPr wrap="square">
            <a:spAutoFit/>
          </a:bodyPr>
          <a:lstStyle/>
          <a:p>
            <a:r>
              <a:rPr lang="en-US" sz="3000" u="sng" dirty="0"/>
              <a:t>7</a:t>
            </a:r>
            <a:r>
              <a:rPr lang="en-US" sz="3000" u="sng" dirty="0" smtClean="0"/>
              <a:t>. </a:t>
            </a:r>
            <a:r>
              <a:rPr lang="en-US" sz="3000" u="sng" dirty="0"/>
              <a:t>Expecting Block Level </a:t>
            </a:r>
            <a:r>
              <a:rPr lang="en-US" sz="3000" u="sng" dirty="0" smtClean="0"/>
              <a:t>Scope</a:t>
            </a:r>
          </a:p>
          <a:p>
            <a:r>
              <a:rPr lang="en-US" sz="3000" dirty="0"/>
              <a:t>JavaScript does not create a new scope for each code block. It is true in many programming languages, but not true in JavaScript. This code will display the value of </a:t>
            </a:r>
            <a:r>
              <a:rPr lang="en-US" sz="3000" dirty="0" err="1"/>
              <a:t>i</a:t>
            </a:r>
            <a:r>
              <a:rPr lang="en-US" sz="3000" dirty="0"/>
              <a:t> (10), even OUTSIDE the for loop block:</a:t>
            </a:r>
          </a:p>
        </p:txBody>
      </p:sp>
      <p:pic>
        <p:nvPicPr>
          <p:cNvPr id="2" name="Рисунок 1"/>
          <p:cNvPicPr>
            <a:picLocks noChangeAspect="1"/>
          </p:cNvPicPr>
          <p:nvPr/>
        </p:nvPicPr>
        <p:blipFill>
          <a:blip r:embed="rId2"/>
          <a:stretch>
            <a:fillRect/>
          </a:stretch>
        </p:blipFill>
        <p:spPr>
          <a:xfrm>
            <a:off x="481261" y="1122448"/>
            <a:ext cx="9733507" cy="993215"/>
          </a:xfrm>
          <a:prstGeom prst="rect">
            <a:avLst/>
          </a:prstGeom>
        </p:spPr>
      </p:pic>
      <p:pic>
        <p:nvPicPr>
          <p:cNvPr id="3" name="Рисунок 2"/>
          <p:cNvPicPr>
            <a:picLocks noChangeAspect="1"/>
          </p:cNvPicPr>
          <p:nvPr/>
        </p:nvPicPr>
        <p:blipFill>
          <a:blip r:embed="rId3"/>
          <a:stretch>
            <a:fillRect/>
          </a:stretch>
        </p:blipFill>
        <p:spPr>
          <a:xfrm>
            <a:off x="481261" y="1906243"/>
            <a:ext cx="6139364" cy="923791"/>
          </a:xfrm>
          <a:prstGeom prst="rect">
            <a:avLst/>
          </a:prstGeom>
        </p:spPr>
      </p:pic>
      <p:sp>
        <p:nvSpPr>
          <p:cNvPr id="9" name="Прямоугольник 8"/>
          <p:cNvSpPr/>
          <p:nvPr/>
        </p:nvSpPr>
        <p:spPr>
          <a:xfrm>
            <a:off x="633664" y="233228"/>
            <a:ext cx="11823032" cy="1015663"/>
          </a:xfrm>
          <a:prstGeom prst="rect">
            <a:avLst/>
          </a:prstGeom>
        </p:spPr>
        <p:txBody>
          <a:bodyPr wrap="square">
            <a:spAutoFit/>
          </a:bodyPr>
          <a:lstStyle/>
          <a:p>
            <a:r>
              <a:rPr lang="en-US" sz="3000" u="sng" dirty="0" smtClean="0"/>
              <a:t>6</a:t>
            </a:r>
            <a:r>
              <a:rPr lang="en-US" sz="3000" u="sng" dirty="0"/>
              <a:t>. Ending Definitions with a Comma</a:t>
            </a:r>
            <a:endParaRPr lang="en-US" sz="3000" u="sng" dirty="0" smtClean="0"/>
          </a:p>
          <a:p>
            <a:r>
              <a:rPr lang="en-US" sz="3000" dirty="0" smtClean="0"/>
              <a:t>IE 8 will crash</a:t>
            </a:r>
            <a:endParaRPr lang="en-US" sz="3000" dirty="0"/>
          </a:p>
        </p:txBody>
      </p:sp>
      <p:pic>
        <p:nvPicPr>
          <p:cNvPr id="10" name="Рисунок 9"/>
          <p:cNvPicPr>
            <a:picLocks noChangeAspect="1"/>
          </p:cNvPicPr>
          <p:nvPr/>
        </p:nvPicPr>
        <p:blipFill>
          <a:blip r:embed="rId4"/>
          <a:stretch>
            <a:fillRect/>
          </a:stretch>
        </p:blipFill>
        <p:spPr>
          <a:xfrm>
            <a:off x="633664" y="4702588"/>
            <a:ext cx="5267847" cy="2088974"/>
          </a:xfrm>
          <a:prstGeom prst="rect">
            <a:avLst/>
          </a:prstGeom>
        </p:spPr>
      </p:pic>
    </p:spTree>
    <p:extLst>
      <p:ext uri="{BB962C8B-B14F-4D97-AF65-F5344CB8AC3E}">
        <p14:creationId xmlns:p14="http://schemas.microsoft.com/office/powerpoint/2010/main" val="2887233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65019" y="286553"/>
            <a:ext cx="10236530" cy="584775"/>
          </a:xfrm>
          <a:prstGeom prst="rect">
            <a:avLst/>
          </a:prstGeom>
        </p:spPr>
        <p:txBody>
          <a:bodyPr wrap="square">
            <a:spAutoFit/>
          </a:bodyPr>
          <a:lstStyle/>
          <a:p>
            <a:r>
              <a:rPr lang="en-US" sz="3200" b="1" dirty="0"/>
              <a:t>j</a:t>
            </a:r>
            <a:r>
              <a:rPr lang="en-US" sz="3200" b="1" dirty="0" smtClean="0"/>
              <a:t>Query</a:t>
            </a:r>
            <a:endParaRPr lang="en-US" sz="3200" b="1" dirty="0"/>
          </a:p>
        </p:txBody>
      </p:sp>
      <p:sp>
        <p:nvSpPr>
          <p:cNvPr id="3" name="Прямоугольник 2"/>
          <p:cNvSpPr/>
          <p:nvPr/>
        </p:nvSpPr>
        <p:spPr>
          <a:xfrm>
            <a:off x="665019" y="1334431"/>
            <a:ext cx="5912245" cy="3785652"/>
          </a:xfrm>
          <a:prstGeom prst="rect">
            <a:avLst/>
          </a:prstGeom>
        </p:spPr>
        <p:txBody>
          <a:bodyPr wrap="square">
            <a:spAutoFit/>
          </a:bodyPr>
          <a:lstStyle/>
          <a:p>
            <a:r>
              <a:rPr lang="en-US" sz="3000" dirty="0"/>
              <a:t>jQuery </a:t>
            </a:r>
            <a:r>
              <a:rPr lang="en-US" sz="3000" dirty="0" smtClean="0"/>
              <a:t> </a:t>
            </a:r>
            <a:r>
              <a:rPr lang="en-US" sz="3000" dirty="0"/>
              <a:t>is a lightweight, "write less, do </a:t>
            </a:r>
            <a:r>
              <a:rPr lang="en-US" sz="3000" dirty="0" smtClean="0"/>
              <a:t>more” JavaScript </a:t>
            </a:r>
            <a:r>
              <a:rPr lang="en-US" sz="3000" dirty="0"/>
              <a:t>library designed to simplify HTML DOM tree traversal and manipulation, as well as event handling, CSS animation, and </a:t>
            </a:r>
            <a:r>
              <a:rPr lang="en-US" sz="3000" dirty="0" smtClean="0"/>
              <a:t>Ajax. Web </a:t>
            </a:r>
            <a:r>
              <a:rPr lang="en-US" sz="3000" dirty="0"/>
              <a:t>analysis (from 2017) indicates that it is the most widely deployed JavaScript library by a large margin.</a:t>
            </a:r>
          </a:p>
        </p:txBody>
      </p:sp>
      <p:pic>
        <p:nvPicPr>
          <p:cNvPr id="9218" name="Picture 2" descr="ÐÐ¾Ð²âÑÐ·Ð°Ð½Ðµ Ð·Ð¾Ð±ÑÐ°Ð¶ÐµÐ½Ð½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146" y="-368969"/>
            <a:ext cx="4498854" cy="694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561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35f28f2-30f1-4728-84d2-86d96e143488"/>
    <ds:schemaRef ds:uri="341e6018-ac0a-4dfb-8409-db9e0d25502e"/>
    <ds:schemaRef ds:uri="http://www.w3.org/XML/1998/namespace"/>
    <ds:schemaRef ds:uri="http://purl.org/dc/dcmityp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2633</TotalTime>
  <Words>1648</Words>
  <Application>Microsoft Office PowerPoint</Application>
  <PresentationFormat>Широкоэкранный</PresentationFormat>
  <Paragraphs>156</Paragraphs>
  <Slides>39</Slides>
  <Notes>0</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2</vt:i4>
      </vt:variant>
      <vt:variant>
        <vt:lpstr>Заголовки слайдов</vt:lpstr>
      </vt:variant>
      <vt:variant>
        <vt:i4>39</vt:i4>
      </vt:variant>
    </vt:vector>
  </HeadingPairs>
  <TitlesOfParts>
    <vt:vector size="52" baseType="lpstr">
      <vt:lpstr>Open Sans</vt:lpstr>
      <vt:lpstr>Arial</vt:lpstr>
      <vt:lpstr>Arial</vt:lpstr>
      <vt:lpstr>Consolas</vt:lpstr>
      <vt:lpstr>Calibri</vt:lpstr>
      <vt:lpstr>-apple-system</vt:lpstr>
      <vt:lpstr>Proxima Nova Black</vt:lpstr>
      <vt:lpstr>Fira Sans</vt:lpstr>
      <vt:lpstr>Wingdings</vt:lpstr>
      <vt:lpstr>Verdana</vt:lpstr>
      <vt:lpstr>Forte</vt:lpstr>
      <vt:lpstr>DARK THEME</vt:lpstr>
      <vt:lpstr>LIGHT-THEME</vt:lpstr>
      <vt:lpstr>JavaScript and Frameworks. Velocity, JQuery. AJAX</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Олена Цюпак</cp:lastModifiedBy>
  <cp:revision>67</cp:revision>
  <dcterms:created xsi:type="dcterms:W3CDTF">2018-12-11T16:43:22Z</dcterms:created>
  <dcterms:modified xsi:type="dcterms:W3CDTF">2019-04-01T09:25:59Z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